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</p:sldIdLst>
  <p:sldSz cx="12192000" cy="6858000"/>
  <p:notesSz cx="6858000" cy="9144000"/>
  <p:defaultTextStyle>
    <a:defPPr>
      <a:defRPr lang="en-GB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A5D9781-557B-3E8F-E79F-7D34B2BE7615}" v="16" dt="2025-10-27T16:51:14.47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972" autoAdjust="0"/>
    <p:restoredTop sz="94660"/>
  </p:normalViewPr>
  <p:slideViewPr>
    <p:cSldViewPr snapToGrid="0">
      <p:cViewPr varScale="1">
        <p:scale>
          <a:sx n="86" d="100"/>
          <a:sy n="86" d="100"/>
        </p:scale>
        <p:origin x="96" y="88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microsoft.com/office/2016/11/relationships/changesInfo" Target="changesInfos/changesInfo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ashmika Rajakaruna" userId="e740430a2a2c5811" providerId="Windows Live" clId="Web-{EA5D9781-557B-3E8F-E79F-7D34B2BE7615}"/>
    <pc:docChg chg="addSld delSld modSld">
      <pc:chgData name="Tashmika Rajakaruna" userId="e740430a2a2c5811" providerId="Windows Live" clId="Web-{EA5D9781-557B-3E8F-E79F-7D34B2BE7615}" dt="2025-10-27T16:51:14.470" v="14"/>
      <pc:docMkLst>
        <pc:docMk/>
      </pc:docMkLst>
      <pc:sldChg chg="delSp modSp add del">
        <pc:chgData name="Tashmika Rajakaruna" userId="e740430a2a2c5811" providerId="Windows Live" clId="Web-{EA5D9781-557B-3E8F-E79F-7D34B2BE7615}" dt="2025-10-27T16:51:14.470" v="14"/>
        <pc:sldMkLst>
          <pc:docMk/>
          <pc:sldMk cId="109857222" sldId="256"/>
        </pc:sldMkLst>
        <pc:spChg chg="mod">
          <ac:chgData name="Tashmika Rajakaruna" userId="e740430a2a2c5811" providerId="Windows Live" clId="Web-{EA5D9781-557B-3E8F-E79F-7D34B2BE7615}" dt="2025-10-27T16:51:11.423" v="13" actId="20577"/>
          <ac:spMkLst>
            <pc:docMk/>
            <pc:sldMk cId="109857222" sldId="256"/>
            <ac:spMk id="2" creationId="{00000000-0000-0000-0000-000000000000}"/>
          </ac:spMkLst>
        </pc:spChg>
        <pc:spChg chg="del">
          <ac:chgData name="Tashmika Rajakaruna" userId="e740430a2a2c5811" providerId="Windows Live" clId="Web-{EA5D9781-557B-3E8F-E79F-7D34B2BE7615}" dt="2025-10-27T16:51:14.470" v="14"/>
          <ac:spMkLst>
            <pc:docMk/>
            <pc:sldMk cId="109857222" sldId="256"/>
            <ac:spMk id="3" creationId="{00000000-0000-0000-0000-000000000000}"/>
          </ac:spMkLst>
        </pc:spChg>
      </pc:sldChg>
    </pc:docChg>
  </pc:docChgLst>
</pc:chgInfo>
</file>

<file path=ppt/diagrams/_rels/data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4" Type="http://schemas.openxmlformats.org/officeDocument/2006/relationships/image" Target="../media/image6.svg"/></Relationships>
</file>

<file path=ppt/diagrams/_rels/drawing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svg"/><Relationship Id="rId1" Type="http://schemas.openxmlformats.org/officeDocument/2006/relationships/image" Target="../media/image3.png"/><Relationship Id="rId4" Type="http://schemas.openxmlformats.org/officeDocument/2006/relationships/image" Target="../media/image6.sv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46A3814-2A02-421C-B7D5-8683AC91F32D}" type="doc">
      <dgm:prSet loTypeId="urn:microsoft.com/office/officeart/2018/2/layout/IconLabelList" loCatId="icon" qsTypeId="urn:microsoft.com/office/officeart/2005/8/quickstyle/simple1" qsCatId="simple" csTypeId="urn:microsoft.com/office/officeart/2018/5/colors/Iconchunking_neutralbg_colorful2" csCatId="colorful" phldr="1"/>
      <dgm:spPr/>
      <dgm:t>
        <a:bodyPr/>
        <a:lstStyle/>
        <a:p>
          <a:endParaRPr lang="en-US"/>
        </a:p>
      </dgm:t>
    </dgm:pt>
    <dgm:pt modelId="{16E78CBB-904B-47E0-9034-E97F2AE1171F}">
      <dgm:prSet/>
      <dgm:spPr/>
      <dgm:t>
        <a:bodyPr/>
        <a:lstStyle/>
        <a:p>
          <a:r>
            <a:rPr lang="en-GB"/>
            <a:t>Arteries </a:t>
          </a:r>
          <a:r>
            <a:rPr lang="en-GB" b="1"/>
            <a:t>narrowed by plaque</a:t>
          </a:r>
          <a:r>
            <a:rPr lang="en-GB"/>
            <a:t> → </a:t>
          </a:r>
          <a:r>
            <a:rPr lang="en-GB" b="1"/>
            <a:t>increased resistance</a:t>
          </a:r>
          <a:r>
            <a:rPr lang="en-GB"/>
            <a:t> to blood flow</a:t>
          </a:r>
          <a:endParaRPr lang="en-US"/>
        </a:p>
      </dgm:t>
    </dgm:pt>
    <dgm:pt modelId="{183FA9F0-3038-4619-85B9-DB2697B48ADE}" type="parTrans" cxnId="{8A8ADCC1-3C67-4574-9C63-77751EC43FFE}">
      <dgm:prSet/>
      <dgm:spPr/>
      <dgm:t>
        <a:bodyPr/>
        <a:lstStyle/>
        <a:p>
          <a:endParaRPr lang="en-US"/>
        </a:p>
      </dgm:t>
    </dgm:pt>
    <dgm:pt modelId="{7EF11C94-F934-469E-AA20-401D2B5A0FC1}" type="sibTrans" cxnId="{8A8ADCC1-3C67-4574-9C63-77751EC43FFE}">
      <dgm:prSet/>
      <dgm:spPr/>
      <dgm:t>
        <a:bodyPr/>
        <a:lstStyle/>
        <a:p>
          <a:endParaRPr lang="en-US"/>
        </a:p>
      </dgm:t>
    </dgm:pt>
    <dgm:pt modelId="{C8ED3A9C-7F50-4D06-BE3B-936A03A59B8C}">
      <dgm:prSet/>
      <dgm:spPr/>
      <dgm:t>
        <a:bodyPr/>
        <a:lstStyle/>
        <a:p>
          <a:r>
            <a:rPr lang="en-GB"/>
            <a:t>Leads to </a:t>
          </a:r>
          <a:r>
            <a:rPr lang="en-GB" b="1"/>
            <a:t>chronically raised blood pressure (hypertension)</a:t>
          </a:r>
          <a:endParaRPr lang="en-US"/>
        </a:p>
      </dgm:t>
    </dgm:pt>
    <dgm:pt modelId="{2361DEBE-DFF4-4516-B9F2-4F1E327A0346}" type="parTrans" cxnId="{BE43B87A-DC06-4337-8500-EC46EA663EFE}">
      <dgm:prSet/>
      <dgm:spPr/>
      <dgm:t>
        <a:bodyPr/>
        <a:lstStyle/>
        <a:p>
          <a:endParaRPr lang="en-US"/>
        </a:p>
      </dgm:t>
    </dgm:pt>
    <dgm:pt modelId="{F0DCCBA0-F774-4816-9094-E4BBA6F962F4}" type="sibTrans" cxnId="{BE43B87A-DC06-4337-8500-EC46EA663EFE}">
      <dgm:prSet/>
      <dgm:spPr/>
      <dgm:t>
        <a:bodyPr/>
        <a:lstStyle/>
        <a:p>
          <a:endParaRPr lang="en-US"/>
        </a:p>
      </dgm:t>
    </dgm:pt>
    <dgm:pt modelId="{A867FE41-CF17-4336-A56B-C82CDA6F36C9}" type="pres">
      <dgm:prSet presAssocID="{646A3814-2A02-421C-B7D5-8683AC91F32D}" presName="root" presStyleCnt="0">
        <dgm:presLayoutVars>
          <dgm:dir/>
          <dgm:resizeHandles val="exact"/>
        </dgm:presLayoutVars>
      </dgm:prSet>
      <dgm:spPr/>
    </dgm:pt>
    <dgm:pt modelId="{37E00ECB-F0EE-499B-9433-B343FF0D4F7C}" type="pres">
      <dgm:prSet presAssocID="{16E78CBB-904B-47E0-9034-E97F2AE1171F}" presName="compNode" presStyleCnt="0"/>
      <dgm:spPr/>
    </dgm:pt>
    <dgm:pt modelId="{E303BACF-59CE-42AE-B68E-7F56EF45BAF3}" type="pres">
      <dgm:prSet presAssocID="{16E78CBB-904B-47E0-9034-E97F2AE1171F}" presName="iconRect" presStyleLbl="node1" presStyleIdx="0" presStyleCnt="2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rtbeat"/>
        </a:ext>
      </dgm:extLst>
    </dgm:pt>
    <dgm:pt modelId="{0ED8D4F2-309A-4792-8243-A599638C02EA}" type="pres">
      <dgm:prSet presAssocID="{16E78CBB-904B-47E0-9034-E97F2AE1171F}" presName="spaceRect" presStyleCnt="0"/>
      <dgm:spPr/>
    </dgm:pt>
    <dgm:pt modelId="{C9E7F1CB-1E16-41EF-946D-E36B6D6B4F37}" type="pres">
      <dgm:prSet presAssocID="{16E78CBB-904B-47E0-9034-E97F2AE1171F}" presName="textRect" presStyleLbl="revTx" presStyleIdx="0" presStyleCnt="2">
        <dgm:presLayoutVars>
          <dgm:chMax val="1"/>
          <dgm:chPref val="1"/>
        </dgm:presLayoutVars>
      </dgm:prSet>
      <dgm:spPr/>
    </dgm:pt>
    <dgm:pt modelId="{93AF1BAE-98DE-4B3E-8F16-8FC413B78815}" type="pres">
      <dgm:prSet presAssocID="{7EF11C94-F934-469E-AA20-401D2B5A0FC1}" presName="sibTrans" presStyleCnt="0"/>
      <dgm:spPr/>
    </dgm:pt>
    <dgm:pt modelId="{AA2BD023-C45B-4F76-A141-59E16B2AFB0B}" type="pres">
      <dgm:prSet presAssocID="{C8ED3A9C-7F50-4D06-BE3B-936A03A59B8C}" presName="compNode" presStyleCnt="0"/>
      <dgm:spPr/>
    </dgm:pt>
    <dgm:pt modelId="{C57279C0-C3A5-4E13-8F83-B20499A2ACE5}" type="pres">
      <dgm:prSet presAssocID="{C8ED3A9C-7F50-4D06-BE3B-936A03A59B8C}" presName="iconRect" presStyleLbl="node1" presStyleIdx="1" presStyleCnt="2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Heart Organ"/>
        </a:ext>
      </dgm:extLst>
    </dgm:pt>
    <dgm:pt modelId="{A057E7A4-BEBB-4ED7-8847-ED85CFE4A80A}" type="pres">
      <dgm:prSet presAssocID="{C8ED3A9C-7F50-4D06-BE3B-936A03A59B8C}" presName="spaceRect" presStyleCnt="0"/>
      <dgm:spPr/>
    </dgm:pt>
    <dgm:pt modelId="{2E16145B-06E9-4480-B039-353533E9606C}" type="pres">
      <dgm:prSet presAssocID="{C8ED3A9C-7F50-4D06-BE3B-936A03A59B8C}" presName="textRect" presStyleLbl="revTx" presStyleIdx="1" presStyleCnt="2">
        <dgm:presLayoutVars>
          <dgm:chMax val="1"/>
          <dgm:chPref val="1"/>
        </dgm:presLayoutVars>
      </dgm:prSet>
      <dgm:spPr/>
    </dgm:pt>
  </dgm:ptLst>
  <dgm:cxnLst>
    <dgm:cxn modelId="{0876FC23-7E1A-4D26-B617-0532C5987692}" type="presOf" srcId="{C8ED3A9C-7F50-4D06-BE3B-936A03A59B8C}" destId="{2E16145B-06E9-4480-B039-353533E9606C}" srcOrd="0" destOrd="0" presId="urn:microsoft.com/office/officeart/2018/2/layout/IconLabelList"/>
    <dgm:cxn modelId="{557A3C48-313F-41BC-B8B7-956FFDA3B080}" type="presOf" srcId="{646A3814-2A02-421C-B7D5-8683AC91F32D}" destId="{A867FE41-CF17-4336-A56B-C82CDA6F36C9}" srcOrd="0" destOrd="0" presId="urn:microsoft.com/office/officeart/2018/2/layout/IconLabelList"/>
    <dgm:cxn modelId="{0550646F-5CDC-46AB-9135-0ED278A2D914}" type="presOf" srcId="{16E78CBB-904B-47E0-9034-E97F2AE1171F}" destId="{C9E7F1CB-1E16-41EF-946D-E36B6D6B4F37}" srcOrd="0" destOrd="0" presId="urn:microsoft.com/office/officeart/2018/2/layout/IconLabelList"/>
    <dgm:cxn modelId="{BE43B87A-DC06-4337-8500-EC46EA663EFE}" srcId="{646A3814-2A02-421C-B7D5-8683AC91F32D}" destId="{C8ED3A9C-7F50-4D06-BE3B-936A03A59B8C}" srcOrd="1" destOrd="0" parTransId="{2361DEBE-DFF4-4516-B9F2-4F1E327A0346}" sibTransId="{F0DCCBA0-F774-4816-9094-E4BBA6F962F4}"/>
    <dgm:cxn modelId="{8A8ADCC1-3C67-4574-9C63-77751EC43FFE}" srcId="{646A3814-2A02-421C-B7D5-8683AC91F32D}" destId="{16E78CBB-904B-47E0-9034-E97F2AE1171F}" srcOrd="0" destOrd="0" parTransId="{183FA9F0-3038-4619-85B9-DB2697B48ADE}" sibTransId="{7EF11C94-F934-469E-AA20-401D2B5A0FC1}"/>
    <dgm:cxn modelId="{2F572458-DA2D-4F97-9588-F4C1421709AD}" type="presParOf" srcId="{A867FE41-CF17-4336-A56B-C82CDA6F36C9}" destId="{37E00ECB-F0EE-499B-9433-B343FF0D4F7C}" srcOrd="0" destOrd="0" presId="urn:microsoft.com/office/officeart/2018/2/layout/IconLabelList"/>
    <dgm:cxn modelId="{102277B5-FCDE-4466-8B18-9E512ACE5FE9}" type="presParOf" srcId="{37E00ECB-F0EE-499B-9433-B343FF0D4F7C}" destId="{E303BACF-59CE-42AE-B68E-7F56EF45BAF3}" srcOrd="0" destOrd="0" presId="urn:microsoft.com/office/officeart/2018/2/layout/IconLabelList"/>
    <dgm:cxn modelId="{0B56C216-30CD-4738-BF85-3035B11291CD}" type="presParOf" srcId="{37E00ECB-F0EE-499B-9433-B343FF0D4F7C}" destId="{0ED8D4F2-309A-4792-8243-A599638C02EA}" srcOrd="1" destOrd="0" presId="urn:microsoft.com/office/officeart/2018/2/layout/IconLabelList"/>
    <dgm:cxn modelId="{750AB720-526E-4DB8-A5B3-BD313603323F}" type="presParOf" srcId="{37E00ECB-F0EE-499B-9433-B343FF0D4F7C}" destId="{C9E7F1CB-1E16-41EF-946D-E36B6D6B4F37}" srcOrd="2" destOrd="0" presId="urn:microsoft.com/office/officeart/2018/2/layout/IconLabelList"/>
    <dgm:cxn modelId="{8F95473F-28D4-4741-89CB-A37BBA07AEC1}" type="presParOf" srcId="{A867FE41-CF17-4336-A56B-C82CDA6F36C9}" destId="{93AF1BAE-98DE-4B3E-8F16-8FC413B78815}" srcOrd="1" destOrd="0" presId="urn:microsoft.com/office/officeart/2018/2/layout/IconLabelList"/>
    <dgm:cxn modelId="{C55B4292-91BF-4971-8A16-6112D57EF581}" type="presParOf" srcId="{A867FE41-CF17-4336-A56B-C82CDA6F36C9}" destId="{AA2BD023-C45B-4F76-A141-59E16B2AFB0B}" srcOrd="2" destOrd="0" presId="urn:microsoft.com/office/officeart/2018/2/layout/IconLabelList"/>
    <dgm:cxn modelId="{AF5331E2-6767-4386-8302-3CADC6BDF3A6}" type="presParOf" srcId="{AA2BD023-C45B-4F76-A141-59E16B2AFB0B}" destId="{C57279C0-C3A5-4E13-8F83-B20499A2ACE5}" srcOrd="0" destOrd="0" presId="urn:microsoft.com/office/officeart/2018/2/layout/IconLabelList"/>
    <dgm:cxn modelId="{D906F959-A4BB-4D2D-91E2-2208B612E33A}" type="presParOf" srcId="{AA2BD023-C45B-4F76-A141-59E16B2AFB0B}" destId="{A057E7A4-BEBB-4ED7-8847-ED85CFE4A80A}" srcOrd="1" destOrd="0" presId="urn:microsoft.com/office/officeart/2018/2/layout/IconLabelList"/>
    <dgm:cxn modelId="{0F2D8452-2482-4874-B309-3E3279232CED}" type="presParOf" srcId="{AA2BD023-C45B-4F76-A141-59E16B2AFB0B}" destId="{2E16145B-06E9-4480-B039-353533E9606C}" srcOrd="2" destOrd="0" presId="urn:microsoft.com/office/officeart/2018/2/layout/IconLabel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303BACF-59CE-42AE-B68E-7F56EF45BAF3}">
      <dsp:nvSpPr>
        <dsp:cNvPr id="0" name=""/>
        <dsp:cNvSpPr/>
      </dsp:nvSpPr>
      <dsp:spPr>
        <a:xfrm>
          <a:off x="1953914" y="277502"/>
          <a:ext cx="1944000" cy="1944000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9E7F1CB-1E16-41EF-946D-E36B6D6B4F37}">
      <dsp:nvSpPr>
        <dsp:cNvPr id="0" name=""/>
        <dsp:cNvSpPr/>
      </dsp:nvSpPr>
      <dsp:spPr>
        <a:xfrm>
          <a:off x="765914" y="2691902"/>
          <a:ext cx="4320000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200" kern="1200"/>
            <a:t>Arteries </a:t>
          </a:r>
          <a:r>
            <a:rPr lang="en-GB" sz="2200" b="1" kern="1200"/>
            <a:t>narrowed by plaque</a:t>
          </a:r>
          <a:r>
            <a:rPr lang="en-GB" sz="2200" kern="1200"/>
            <a:t> → </a:t>
          </a:r>
          <a:r>
            <a:rPr lang="en-GB" sz="2200" b="1" kern="1200"/>
            <a:t>increased resistance</a:t>
          </a:r>
          <a:r>
            <a:rPr lang="en-GB" sz="2200" kern="1200"/>
            <a:t> to blood flow</a:t>
          </a:r>
          <a:endParaRPr lang="en-US" sz="2200" kern="1200"/>
        </a:p>
      </dsp:txBody>
      <dsp:txXfrm>
        <a:off x="765914" y="2691902"/>
        <a:ext cx="4320000" cy="720000"/>
      </dsp:txXfrm>
    </dsp:sp>
    <dsp:sp modelId="{C57279C0-C3A5-4E13-8F83-B20499A2ACE5}">
      <dsp:nvSpPr>
        <dsp:cNvPr id="0" name=""/>
        <dsp:cNvSpPr/>
      </dsp:nvSpPr>
      <dsp:spPr>
        <a:xfrm>
          <a:off x="7029914" y="277502"/>
          <a:ext cx="1944000" cy="1944000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905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E16145B-06E9-4480-B039-353533E9606C}">
      <dsp:nvSpPr>
        <dsp:cNvPr id="0" name=""/>
        <dsp:cNvSpPr/>
      </dsp:nvSpPr>
      <dsp:spPr>
        <a:xfrm>
          <a:off x="5841914" y="2691902"/>
          <a:ext cx="4320000" cy="7200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200" kern="1200"/>
            <a:t>Leads to </a:t>
          </a:r>
          <a:r>
            <a:rPr lang="en-GB" sz="2200" b="1" kern="1200"/>
            <a:t>chronically raised blood pressure (hypertension)</a:t>
          </a:r>
          <a:endParaRPr lang="en-US" sz="2200" kern="1200"/>
        </a:p>
      </dsp:txBody>
      <dsp:txXfrm>
        <a:off x="5841914" y="2691902"/>
        <a:ext cx="4320000" cy="72000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2/layout/IconLabelList">
  <dgm:title val="Icon Label List"/>
  <dgm:desc val="Use to show non-sequential or grouped chunks of information accompanied by a related visuals. Works best with icons or small pictures with short text ca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sameDir"/>
          <dgm:param type="off" val="ctr"/>
          <dgm:param type="vertAlign" val="mid"/>
          <dgm:param type="horzAlign" val="ctr"/>
        </dgm:alg>
      </dgm:if>
      <dgm:else name="Name2">
        <dgm:alg type="snake">
          <dgm:param type="grDir" val="tR"/>
          <dgm:param type="flowDir" val="row"/>
          <dgm:param type="contDir" val="sameDir"/>
          <dgm:param type="off" val="ctr"/>
          <dgm:param type="vertAlign" val="mid"/>
          <dgm:param type="horzAlign" val="ct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2">
        <dgm:constrLst>
          <dgm:constr type="h" for="ch" forName="compNode" refType="h" fact="0.4"/>
          <dgm:constr type="w" for="ch" forName="compNode" val="120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50"/>
          <dgm:constr type="h" for="des" forName="compNode" op="equ"/>
          <dgm:constr type="h" for="des" forName="textRect" op="equ"/>
        </dgm:constrLst>
      </dgm:if>
      <dgm:if name="Name5" axis="ch" ptType="node" func="cnt" op="lte" val="4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36"/>
          <dgm:constr type="h" for="des" forName="compNode" op="equ"/>
          <dgm:constr type="h" for="des" forName="textRect" op="equ"/>
        </dgm:constrLst>
      </dgm:if>
      <dgm:else name="Name6">
        <dgm:constrLst>
          <dgm:constr type="h" for="ch" forName="compNode" refType="h" fact="0.4"/>
          <dgm:constr type="w" for="ch" forName="compNode" refType="w"/>
          <dgm:constr type="w" for="ch" forName="sibTrans" refType="w" refFor="ch" refForName="compNode" fact="0.175"/>
          <dgm:constr type="sp" refType="w" refFor="ch" refForName="compNode" op="equ" fact="0.25"/>
          <dgm:constr type="primFontSz" for="des" ptType="node" op="equ" val="24"/>
          <dgm:constr type="h" for="des" forName="compNode" op="equ"/>
          <dgm:constr type="h" for="des" forName="textRect" op="equ"/>
        </dgm:constrLst>
      </dgm:else>
    </dgm:choose>
    <dgm:ruleLst>
      <dgm:rule type="w" for="ch" forName="compNode" val="50" fact="NaN" max="NaN"/>
    </dgm:ruleLst>
    <dgm:forEach name="Name7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4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h" for="ch" forName="spaceRect" refType="h" fact="0.15"/>
          <dgm:constr type="w" for="ch" forName="spaceRect" refType="w"/>
          <dgm:constr type="l" for="ch" forName="spaceRect"/>
          <dgm:constr type="t" for="ch" forName="spaceRect" refType="b" refFor="ch" refForName="iconRect"/>
          <dgm:constr type="h" for="ch" forName="textRect" val="20"/>
          <dgm:constr type="w" for="ch" forName="textRect" refType="w"/>
          <dgm:constr type="l" for="ch" forName="textRect"/>
          <dgm:constr type="t" for="ch" forName="textRect" refType="b" refFor="ch" refForName="spaceRect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textRect" styleLbl="revTx">
          <dgm:varLst>
            <dgm:chMax val="1"/>
            <dgm:chPref val="1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1" fact="NaN" max="NaN"/>
            <dgm:rule type="h" val="INF" fact="NaN" max="NaN"/>
          </dgm:ruleLst>
        </dgm:layoutNode>
      </dgm:layoutNode>
      <dgm:forEach name="Name8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</dgm1612:lstStyle>
    </a:ext>
  </dgm:extLst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Click to edit Master subtitle style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8538789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491384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9152452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30920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317233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103125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4638898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184145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18958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0290545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794456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46CE7D5-CF57-46EF-B807-FDD0502418D4}" type="datetimeFigureOut">
              <a:rPr lang="en-GB" smtClean="0"/>
              <a:t>27/10/2025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30EA680-D336-4FF7-8B7A-9848BB0A1C3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609540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GB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GB" dirty="0"/>
              <a:t>Cardio Vascular Diseases</a:t>
            </a:r>
          </a:p>
        </p:txBody>
      </p:sp>
    </p:spTree>
    <p:extLst>
      <p:ext uri="{BB962C8B-B14F-4D97-AF65-F5344CB8AC3E}">
        <p14:creationId xmlns:p14="http://schemas.microsoft.com/office/powerpoint/2010/main" val="10985722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">
            <a:extLst>
              <a:ext uri="{FF2B5EF4-FFF2-40B4-BE49-F238E27FC236}">
                <a16:creationId xmlns:a16="http://schemas.microsoft.com/office/drawing/2014/main" id="{9F7D5CDA-D291-4307-BF55-1381FED296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558DBEC-258F-27E5-5BE5-58A0FE659C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1800" y="186907"/>
            <a:ext cx="5334197" cy="816846"/>
          </a:xfrm>
        </p:spPr>
        <p:txBody>
          <a:bodyPr anchor="ctr">
            <a:normAutofit fontScale="90000"/>
          </a:bodyPr>
          <a:lstStyle/>
          <a:p>
            <a:r>
              <a:rPr lang="en-GB" sz="3700" dirty="0">
                <a:ea typeface="+mj-lt"/>
                <a:cs typeface="+mj-lt"/>
              </a:rPr>
              <a:t>The Effect of Atherosclerosis on Health</a:t>
            </a:r>
            <a:endParaRPr lang="en-US" sz="37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EEC1697-DAF5-AAE1-A208-DC3DA04E5C0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1800" y="1420697"/>
            <a:ext cx="5334197" cy="4819382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 sz="2000" b="1" dirty="0">
                <a:solidFill>
                  <a:srgbClr val="FF0000"/>
                </a:solidFill>
              </a:rPr>
              <a:t>What is Atherosclerosis?</a:t>
            </a:r>
          </a:p>
          <a:p>
            <a:r>
              <a:rPr lang="en-GB" sz="2000" dirty="0">
                <a:ea typeface="+mn-lt"/>
                <a:cs typeface="+mn-lt"/>
              </a:rPr>
              <a:t>Progressive </a:t>
            </a:r>
            <a:r>
              <a:rPr lang="en-GB" sz="2000" b="1" dirty="0">
                <a:ea typeface="+mn-lt"/>
                <a:cs typeface="+mn-lt"/>
              </a:rPr>
              <a:t>damage to the artery endothelium</a:t>
            </a:r>
            <a:endParaRPr lang="en-GB" sz="2000" dirty="0"/>
          </a:p>
          <a:p>
            <a:r>
              <a:rPr lang="en-GB" sz="2000" dirty="0">
                <a:ea typeface="+mn-lt"/>
                <a:cs typeface="+mn-lt"/>
              </a:rPr>
              <a:t>Triggered </a:t>
            </a:r>
            <a:r>
              <a:rPr lang="en-GB" sz="2000" b="1" dirty="0">
                <a:ea typeface="+mn-lt"/>
                <a:cs typeface="+mn-lt"/>
              </a:rPr>
              <a:t>inflammatory response</a:t>
            </a:r>
            <a:endParaRPr lang="en-GB" sz="2000" dirty="0"/>
          </a:p>
          <a:p>
            <a:r>
              <a:rPr lang="en-GB" sz="2000" b="1" dirty="0">
                <a:ea typeface="+mn-lt"/>
                <a:cs typeface="+mn-lt"/>
              </a:rPr>
              <a:t>Cholesterol accumulates</a:t>
            </a:r>
            <a:r>
              <a:rPr lang="en-GB" sz="2000" dirty="0">
                <a:ea typeface="+mn-lt"/>
                <a:cs typeface="+mn-lt"/>
              </a:rPr>
              <a:t> → forms </a:t>
            </a:r>
            <a:r>
              <a:rPr lang="en-GB" sz="2000" b="1" dirty="0">
                <a:ea typeface="+mn-lt"/>
                <a:cs typeface="+mn-lt"/>
              </a:rPr>
              <a:t>atheroma</a:t>
            </a:r>
            <a:endParaRPr lang="en-GB" sz="2000" dirty="0"/>
          </a:p>
          <a:p>
            <a:r>
              <a:rPr lang="en-GB" sz="2000" dirty="0">
                <a:ea typeface="+mn-lt"/>
                <a:cs typeface="+mn-lt"/>
              </a:rPr>
              <a:t>Atheroma hardens with </a:t>
            </a:r>
            <a:r>
              <a:rPr lang="en-GB" sz="2000" b="1" dirty="0">
                <a:ea typeface="+mn-lt"/>
                <a:cs typeface="+mn-lt"/>
              </a:rPr>
              <a:t>fibrous tissue</a:t>
            </a:r>
            <a:r>
              <a:rPr lang="en-GB" sz="2000" dirty="0">
                <a:ea typeface="+mn-lt"/>
                <a:cs typeface="+mn-lt"/>
              </a:rPr>
              <a:t> and </a:t>
            </a:r>
            <a:r>
              <a:rPr lang="en-GB" sz="2000" b="1" dirty="0">
                <a:ea typeface="+mn-lt"/>
                <a:cs typeface="+mn-lt"/>
              </a:rPr>
              <a:t>calcium salts</a:t>
            </a:r>
            <a:r>
              <a:rPr lang="en-GB" sz="2000" dirty="0">
                <a:ea typeface="+mn-lt"/>
                <a:cs typeface="+mn-lt"/>
              </a:rPr>
              <a:t> → </a:t>
            </a:r>
            <a:r>
              <a:rPr lang="en-GB" sz="2000" b="1" dirty="0">
                <a:ea typeface="+mn-lt"/>
                <a:cs typeface="+mn-lt"/>
              </a:rPr>
              <a:t>plaque</a:t>
            </a:r>
            <a:endParaRPr lang="en-GB" sz="2000" dirty="0"/>
          </a:p>
          <a:p>
            <a:r>
              <a:rPr lang="en-GB" sz="2000" dirty="0">
                <a:ea typeface="+mn-lt"/>
                <a:cs typeface="+mn-lt"/>
              </a:rPr>
              <a:t>Leads to </a:t>
            </a:r>
            <a:r>
              <a:rPr lang="en-GB" sz="2000" b="1" dirty="0">
                <a:ea typeface="+mn-lt"/>
                <a:cs typeface="+mn-lt"/>
              </a:rPr>
              <a:t>narrowing</a:t>
            </a:r>
            <a:r>
              <a:rPr lang="en-GB" sz="2000" dirty="0">
                <a:ea typeface="+mn-lt"/>
                <a:cs typeface="+mn-lt"/>
              </a:rPr>
              <a:t> and </a:t>
            </a:r>
            <a:r>
              <a:rPr lang="en-GB" sz="2000" b="1" dirty="0">
                <a:ea typeface="+mn-lt"/>
                <a:cs typeface="+mn-lt"/>
              </a:rPr>
              <a:t>loss of elasticity</a:t>
            </a:r>
            <a:r>
              <a:rPr lang="en-GB" sz="2000" dirty="0">
                <a:ea typeface="+mn-lt"/>
                <a:cs typeface="+mn-lt"/>
              </a:rPr>
              <a:t> in arteries</a:t>
            </a:r>
            <a:endParaRPr lang="en-GB" sz="2000" dirty="0"/>
          </a:p>
          <a:p>
            <a:endParaRPr lang="en-GB" sz="2000"/>
          </a:p>
        </p:txBody>
      </p:sp>
      <p:pic>
        <p:nvPicPr>
          <p:cNvPr id="5" name="Picture 4" descr="Heartshaped platelets suspended in the air">
            <a:extLst>
              <a:ext uri="{FF2B5EF4-FFF2-40B4-BE49-F238E27FC236}">
                <a16:creationId xmlns:a16="http://schemas.microsoft.com/office/drawing/2014/main" id="{E7FFC62E-D83A-FAC3-1379-A66DE582AAC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4448" r="17310" b="2"/>
          <a:stretch>
            <a:fillRect/>
          </a:stretch>
        </p:blipFill>
        <p:spPr>
          <a:xfrm>
            <a:off x="6857797" y="-10886"/>
            <a:ext cx="5334204" cy="6868886"/>
          </a:xfrm>
          <a:prstGeom prst="rect">
            <a:avLst/>
          </a:prstGeom>
          <a:effectLst>
            <a:outerShdw blurRad="127000" dist="50800" dir="10800000" sx="99000" sy="99000" algn="r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45814805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">
            <a:extLst>
              <a:ext uri="{FF2B5EF4-FFF2-40B4-BE49-F238E27FC236}">
                <a16:creationId xmlns:a16="http://schemas.microsoft.com/office/drawing/2014/main" id="{9F7D5CDA-D291-4307-BF55-1381FED296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9BAEC39-2B49-F20C-42DE-CBF5A52E35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1800" y="762001"/>
            <a:ext cx="5334197" cy="457412"/>
          </a:xfrm>
        </p:spPr>
        <p:txBody>
          <a:bodyPr anchor="ctr">
            <a:normAutofit fontScale="90000"/>
          </a:bodyPr>
          <a:lstStyle/>
          <a:p>
            <a:r>
              <a:rPr lang="en-GB" sz="4000" b="1">
                <a:latin typeface="Calibri"/>
                <a:ea typeface="Calibri"/>
                <a:cs typeface="Calibri"/>
              </a:rPr>
              <a:t>Complication: Aneurysm</a:t>
            </a:r>
            <a:endParaRPr lang="en-US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C850F52-3375-A27B-6D4B-22773E492E8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1800" y="1923905"/>
            <a:ext cx="5334197" cy="4316174"/>
          </a:xfrm>
        </p:spPr>
        <p:txBody>
          <a:bodyPr vert="horz" lIns="91440" tIns="45720" rIns="91440" bIns="45720" rtlCol="0" anchor="ctr">
            <a:noAutofit/>
          </a:bodyPr>
          <a:lstStyle/>
          <a:p>
            <a:endParaRPr lang="en-US" sz="1100" b="1"/>
          </a:p>
          <a:p>
            <a:r>
              <a:rPr lang="en-GB" sz="1800" dirty="0">
                <a:ea typeface="+mn-lt"/>
                <a:cs typeface="+mn-lt"/>
              </a:rPr>
              <a:t>Plaque </a:t>
            </a:r>
            <a:r>
              <a:rPr lang="en-GB" sz="1800" b="1" dirty="0">
                <a:ea typeface="+mn-lt"/>
                <a:cs typeface="+mn-lt"/>
              </a:rPr>
              <a:t>narrows</a:t>
            </a:r>
            <a:r>
              <a:rPr lang="en-GB" sz="1800" dirty="0">
                <a:ea typeface="+mn-lt"/>
                <a:cs typeface="+mn-lt"/>
              </a:rPr>
              <a:t> artery → </a:t>
            </a:r>
            <a:r>
              <a:rPr lang="en-GB" sz="1800" b="1" dirty="0">
                <a:ea typeface="+mn-lt"/>
                <a:cs typeface="+mn-lt"/>
              </a:rPr>
              <a:t>blood collects behind</a:t>
            </a:r>
            <a:r>
              <a:rPr lang="en-GB" sz="1800" dirty="0">
                <a:ea typeface="+mn-lt"/>
                <a:cs typeface="+mn-lt"/>
              </a:rPr>
              <a:t> blockage</a:t>
            </a:r>
          </a:p>
          <a:p>
            <a:r>
              <a:rPr lang="en-GB" sz="1800" dirty="0">
                <a:ea typeface="+mn-lt"/>
                <a:cs typeface="+mn-lt"/>
              </a:rPr>
              <a:t>Causes artery to </a:t>
            </a:r>
            <a:r>
              <a:rPr lang="en-GB" sz="1800" b="1" dirty="0">
                <a:ea typeface="+mn-lt"/>
                <a:cs typeface="+mn-lt"/>
              </a:rPr>
              <a:t>bulge</a:t>
            </a:r>
            <a:r>
              <a:rPr lang="en-GB" sz="1800" dirty="0">
                <a:ea typeface="+mn-lt"/>
                <a:cs typeface="+mn-lt"/>
              </a:rPr>
              <a:t> → increases pressure on the wall</a:t>
            </a:r>
            <a:endParaRPr lang="en-GB" sz="1800"/>
          </a:p>
          <a:p>
            <a:r>
              <a:rPr lang="en-GB" sz="1800" b="1" dirty="0">
                <a:ea typeface="+mn-lt"/>
                <a:cs typeface="+mn-lt"/>
              </a:rPr>
              <a:t>Wall weakens</a:t>
            </a:r>
            <a:r>
              <a:rPr lang="en-GB" sz="1800" dirty="0">
                <a:ea typeface="+mn-lt"/>
                <a:cs typeface="+mn-lt"/>
              </a:rPr>
              <a:t> → may </a:t>
            </a:r>
            <a:r>
              <a:rPr lang="en-GB" sz="1800" b="1" dirty="0">
                <a:ea typeface="+mn-lt"/>
                <a:cs typeface="+mn-lt"/>
              </a:rPr>
              <a:t>split open</a:t>
            </a:r>
            <a:r>
              <a:rPr lang="en-GB" sz="1800" dirty="0">
                <a:ea typeface="+mn-lt"/>
                <a:cs typeface="+mn-lt"/>
              </a:rPr>
              <a:t> (rupture)</a:t>
            </a:r>
            <a:endParaRPr lang="en-GB" sz="1800"/>
          </a:p>
          <a:p>
            <a:r>
              <a:rPr lang="en-GB" sz="1800" b="1" dirty="0">
                <a:ea typeface="+mn-lt"/>
                <a:cs typeface="+mn-lt"/>
              </a:rPr>
              <a:t>Massive internal bleeding</a:t>
            </a:r>
            <a:r>
              <a:rPr lang="en-GB" sz="1800" dirty="0">
                <a:ea typeface="+mn-lt"/>
                <a:cs typeface="+mn-lt"/>
              </a:rPr>
              <a:t> occurs → </a:t>
            </a:r>
            <a:r>
              <a:rPr lang="en-GB" sz="1800" b="1" dirty="0">
                <a:ea typeface="+mn-lt"/>
                <a:cs typeface="+mn-lt"/>
              </a:rPr>
              <a:t>often fatal</a:t>
            </a:r>
            <a:endParaRPr lang="en-GB" sz="1800"/>
          </a:p>
          <a:p>
            <a:endParaRPr lang="en-GB" sz="1800" b="1" dirty="0"/>
          </a:p>
          <a:p>
            <a:r>
              <a:rPr lang="en-GB" sz="1800" b="1" dirty="0"/>
              <a:t>Common Sites</a:t>
            </a:r>
          </a:p>
          <a:p>
            <a:r>
              <a:rPr lang="en-GB" sz="1800" b="1" dirty="0">
                <a:ea typeface="+mn-lt"/>
                <a:cs typeface="+mn-lt"/>
              </a:rPr>
              <a:t>Aorta</a:t>
            </a:r>
            <a:r>
              <a:rPr lang="en-GB" sz="1800" dirty="0">
                <a:ea typeface="+mn-lt"/>
                <a:cs typeface="+mn-lt"/>
              </a:rPr>
              <a:t> (especially in the abdomen)</a:t>
            </a:r>
            <a:endParaRPr lang="en-GB" sz="1800"/>
          </a:p>
          <a:p>
            <a:r>
              <a:rPr lang="en-GB" sz="1800" b="1" dirty="0">
                <a:ea typeface="+mn-lt"/>
                <a:cs typeface="+mn-lt"/>
              </a:rPr>
              <a:t>Arteries supplying the brain</a:t>
            </a:r>
            <a:endParaRPr lang="en-GB" sz="1800"/>
          </a:p>
          <a:p>
            <a:endParaRPr lang="en-GB" sz="1800" b="1" dirty="0"/>
          </a:p>
          <a:p>
            <a:r>
              <a:rPr lang="en-GB" sz="1800" b="1" dirty="0"/>
              <a:t>Management</a:t>
            </a:r>
          </a:p>
          <a:p>
            <a:r>
              <a:rPr lang="en-GB" sz="1800" dirty="0">
                <a:ea typeface="+mn-lt"/>
                <a:cs typeface="+mn-lt"/>
              </a:rPr>
              <a:t>Early </a:t>
            </a:r>
            <a:r>
              <a:rPr lang="en-GB" sz="1800" b="1" dirty="0">
                <a:ea typeface="+mn-lt"/>
                <a:cs typeface="+mn-lt"/>
              </a:rPr>
              <a:t>diagnosis by imaging</a:t>
            </a:r>
            <a:endParaRPr lang="en-GB" sz="1800"/>
          </a:p>
          <a:p>
            <a:r>
              <a:rPr lang="en-GB" sz="1800" b="1" dirty="0">
                <a:ea typeface="+mn-lt"/>
                <a:cs typeface="+mn-lt"/>
              </a:rPr>
              <a:t>Surgical treatment</a:t>
            </a:r>
            <a:r>
              <a:rPr lang="en-GB" sz="1800" dirty="0">
                <a:ea typeface="+mn-lt"/>
                <a:cs typeface="+mn-lt"/>
              </a:rPr>
              <a:t> to reinforce or remove weakened vessel</a:t>
            </a:r>
            <a:endParaRPr lang="en-GB" sz="1800" dirty="0"/>
          </a:p>
          <a:p>
            <a:endParaRPr lang="en-GB" sz="1100" b="1"/>
          </a:p>
          <a:p>
            <a:endParaRPr lang="en-GB" sz="1100" b="1"/>
          </a:p>
          <a:p>
            <a:endParaRPr lang="en-GB" sz="1100"/>
          </a:p>
        </p:txBody>
      </p:sp>
      <p:pic>
        <p:nvPicPr>
          <p:cNvPr id="5" name="Picture 4" descr="Scan of a human brain in a neurology clinic">
            <a:extLst>
              <a:ext uri="{FF2B5EF4-FFF2-40B4-BE49-F238E27FC236}">
                <a16:creationId xmlns:a16="http://schemas.microsoft.com/office/drawing/2014/main" id="{19234E39-1FB8-E92A-773B-D8999997E45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1756" r="2" b="2"/>
          <a:stretch>
            <a:fillRect/>
          </a:stretch>
        </p:blipFill>
        <p:spPr>
          <a:xfrm>
            <a:off x="6857797" y="-10886"/>
            <a:ext cx="5334204" cy="6868886"/>
          </a:xfrm>
          <a:prstGeom prst="rect">
            <a:avLst/>
          </a:prstGeom>
          <a:effectLst>
            <a:outerShdw blurRad="127000" dist="50800" dir="10800000" sx="99000" sy="99000" algn="r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43323567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BACC6370-2D7E-4714-9D71-7542949D7D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68B3F68-107C-434F-AA38-110D5EA91B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2" y="0"/>
            <a:ext cx="12191998" cy="2170031"/>
          </a:xfrm>
          <a:prstGeom prst="rect">
            <a:avLst/>
          </a:prstGeom>
          <a:gradFill>
            <a:gsLst>
              <a:gs pos="0">
                <a:srgbClr val="000000">
                  <a:alpha val="96000"/>
                </a:srgbClr>
              </a:gs>
              <a:gs pos="100000">
                <a:schemeClr val="accent1">
                  <a:lumMod val="75000"/>
                </a:schemeClr>
              </a:gs>
            </a:gsLst>
            <a:lin ang="19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AD0DBB9-1A4B-4391-81D4-CB19F9AB91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8082819" y="0"/>
            <a:ext cx="4097211" cy="2170661"/>
          </a:xfrm>
          <a:prstGeom prst="rect">
            <a:avLst/>
          </a:prstGeom>
          <a:gradFill>
            <a:gsLst>
              <a:gs pos="19000">
                <a:schemeClr val="accent1">
                  <a:lumMod val="50000"/>
                  <a:alpha val="68000"/>
                </a:schemeClr>
              </a:gs>
              <a:gs pos="100000">
                <a:schemeClr val="accent1">
                  <a:alpha val="48000"/>
                </a:schemeClr>
              </a:gs>
            </a:gsLst>
            <a:lin ang="19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63BBA22-50EA-4C4D-BE05-F1CE4E63AA5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5010646" y="-5010043"/>
            <a:ext cx="2170709" cy="12192000"/>
          </a:xfrm>
          <a:prstGeom prst="rect">
            <a:avLst/>
          </a:prstGeom>
          <a:gradFill>
            <a:gsLst>
              <a:gs pos="23000">
                <a:schemeClr val="accent1">
                  <a:lumMod val="75000"/>
                  <a:alpha val="16000"/>
                </a:schemeClr>
              </a:gs>
              <a:gs pos="99000">
                <a:srgbClr val="000000">
                  <a:alpha val="45000"/>
                </a:srgb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DDC776C-89AC-7C0D-8312-1AEB33A16B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83564" y="348865"/>
            <a:ext cx="9718111" cy="1576446"/>
          </a:xfrm>
        </p:spPr>
        <p:txBody>
          <a:bodyPr anchor="ctr">
            <a:normAutofit/>
          </a:bodyPr>
          <a:lstStyle/>
          <a:p>
            <a:r>
              <a:rPr lang="en-GB" sz="4000" b="1">
                <a:solidFill>
                  <a:srgbClr val="FFFFFF"/>
                </a:solidFill>
                <a:latin typeface="Aptos"/>
              </a:rPr>
              <a:t>How Atherosclerosis Raises Blood Pressure</a:t>
            </a:r>
            <a:endParaRPr lang="en-US" sz="4000">
              <a:solidFill>
                <a:srgbClr val="FFFFFF"/>
              </a:solidFill>
            </a:endParaRP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F6BC82C1-A807-C956-DDDE-EFFA7137B5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78913847"/>
              </p:ext>
            </p:extLst>
          </p:nvPr>
        </p:nvGraphicFramePr>
        <p:xfrm>
          <a:off x="644056" y="2615979"/>
          <a:ext cx="10927829" cy="368940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27941405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83E5FF-3F3F-CF30-1060-ADEBC2A7F6D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318175"/>
            <a:ext cx="6906491" cy="5858788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 sz="2400" b="1" dirty="0">
                <a:solidFill>
                  <a:srgbClr val="FF0000"/>
                </a:solidFill>
              </a:rPr>
              <a:t>Raised  Blood Pressure</a:t>
            </a:r>
            <a:endParaRPr lang="en-GB" sz="2400" dirty="0">
              <a:solidFill>
                <a:srgbClr val="FF0000"/>
              </a:solidFill>
            </a:endParaRPr>
          </a:p>
          <a:p>
            <a:r>
              <a:rPr lang="en-GB" sz="2400" dirty="0">
                <a:ea typeface="+mn-lt"/>
                <a:cs typeface="+mn-lt"/>
              </a:rPr>
              <a:t>🧠 </a:t>
            </a:r>
            <a:r>
              <a:rPr lang="en-GB" sz="2400" b="1" dirty="0">
                <a:ea typeface="+mn-lt"/>
                <a:cs typeface="+mn-lt"/>
              </a:rPr>
              <a:t>Brain</a:t>
            </a:r>
            <a:endParaRPr lang="en-GB" sz="2400" dirty="0">
              <a:ea typeface="+mn-lt"/>
              <a:cs typeface="+mn-lt"/>
            </a:endParaRPr>
          </a:p>
          <a:p>
            <a:r>
              <a:rPr lang="en-GB" sz="2400" b="1" dirty="0">
                <a:ea typeface="+mn-lt"/>
                <a:cs typeface="+mn-lt"/>
              </a:rPr>
              <a:t>Capillary rupture</a:t>
            </a:r>
            <a:r>
              <a:rPr lang="en-GB" sz="2400" dirty="0">
                <a:ea typeface="+mn-lt"/>
                <a:cs typeface="+mn-lt"/>
              </a:rPr>
              <a:t> → internal bleeding</a:t>
            </a:r>
          </a:p>
          <a:p>
            <a:r>
              <a:rPr lang="en-GB" sz="2400" dirty="0">
                <a:ea typeface="+mn-lt"/>
                <a:cs typeface="+mn-lt"/>
              </a:rPr>
              <a:t>Can lead to a type of </a:t>
            </a:r>
            <a:r>
              <a:rPr lang="en-GB" sz="2400" b="1" dirty="0">
                <a:ea typeface="+mn-lt"/>
                <a:cs typeface="+mn-lt"/>
              </a:rPr>
              <a:t>stroke</a:t>
            </a:r>
            <a:endParaRPr lang="en-GB" sz="2400" dirty="0">
              <a:ea typeface="+mn-lt"/>
              <a:cs typeface="+mn-lt"/>
            </a:endParaRPr>
          </a:p>
          <a:p>
            <a:r>
              <a:rPr lang="en-GB" sz="2400" dirty="0">
                <a:ea typeface="+mn-lt"/>
                <a:cs typeface="+mn-lt"/>
              </a:rPr>
              <a:t>👁️ </a:t>
            </a:r>
            <a:r>
              <a:rPr lang="en-GB" sz="2400" b="1" dirty="0">
                <a:ea typeface="+mn-lt"/>
                <a:cs typeface="+mn-lt"/>
              </a:rPr>
              <a:t>Eyes (Retina)</a:t>
            </a:r>
            <a:endParaRPr lang="en-GB" sz="2400" dirty="0"/>
          </a:p>
          <a:p>
            <a:r>
              <a:rPr lang="en-GB" sz="2400" b="1" dirty="0">
                <a:ea typeface="+mn-lt"/>
                <a:cs typeface="+mn-lt"/>
              </a:rPr>
              <a:t>Tiny vessels damaged</a:t>
            </a:r>
            <a:endParaRPr lang="en-GB" sz="2400" dirty="0"/>
          </a:p>
          <a:p>
            <a:r>
              <a:rPr lang="en-GB" sz="2400" b="1" dirty="0">
                <a:ea typeface="+mn-lt"/>
                <a:cs typeface="+mn-lt"/>
              </a:rPr>
              <a:t>Blocked or leaky vessels</a:t>
            </a:r>
            <a:r>
              <a:rPr lang="en-GB" sz="2400" dirty="0">
                <a:ea typeface="+mn-lt"/>
                <a:cs typeface="+mn-lt"/>
              </a:rPr>
              <a:t> starve retina of oxygen</a:t>
            </a:r>
            <a:endParaRPr lang="en-GB" sz="2400" dirty="0"/>
          </a:p>
          <a:p>
            <a:r>
              <a:rPr lang="en-GB" sz="2400" dirty="0">
                <a:ea typeface="+mn-lt"/>
                <a:cs typeface="+mn-lt"/>
              </a:rPr>
              <a:t>May lead to </a:t>
            </a:r>
            <a:r>
              <a:rPr lang="en-GB" sz="2400" b="1" dirty="0">
                <a:ea typeface="+mn-lt"/>
                <a:cs typeface="+mn-lt"/>
              </a:rPr>
              <a:t>vision loss or blindness</a:t>
            </a:r>
            <a:endParaRPr lang="en-GB" sz="2400" dirty="0"/>
          </a:p>
          <a:p>
            <a:r>
              <a:rPr lang="en-GB" sz="2400" dirty="0">
                <a:ea typeface="+mn-lt"/>
                <a:cs typeface="+mn-lt"/>
              </a:rPr>
              <a:t>🧪 </a:t>
            </a:r>
            <a:r>
              <a:rPr lang="en-GB" sz="2400" b="1" dirty="0">
                <a:ea typeface="+mn-lt"/>
                <a:cs typeface="+mn-lt"/>
              </a:rPr>
              <a:t>Kidneys</a:t>
            </a:r>
            <a:endParaRPr lang="en-GB" sz="2400" dirty="0"/>
          </a:p>
          <a:p>
            <a:r>
              <a:rPr lang="en-GB" sz="2400" b="1" dirty="0">
                <a:ea typeface="+mn-lt"/>
                <a:cs typeface="+mn-lt"/>
              </a:rPr>
              <a:t>High pressure</a:t>
            </a:r>
            <a:r>
              <a:rPr lang="en-GB" sz="2400" dirty="0">
                <a:ea typeface="+mn-lt"/>
                <a:cs typeface="+mn-lt"/>
              </a:rPr>
              <a:t> damages filtering capillaries</a:t>
            </a:r>
            <a:endParaRPr lang="en-GB" sz="2400" dirty="0"/>
          </a:p>
          <a:p>
            <a:r>
              <a:rPr lang="en-GB" sz="2400" b="1" dirty="0">
                <a:ea typeface="+mn-lt"/>
                <a:cs typeface="+mn-lt"/>
              </a:rPr>
              <a:t>Proteins leak into urine</a:t>
            </a:r>
            <a:r>
              <a:rPr lang="en-GB" sz="2400" dirty="0">
                <a:ea typeface="+mn-lt"/>
                <a:cs typeface="+mn-lt"/>
              </a:rPr>
              <a:t> (proteinuria)</a:t>
            </a:r>
            <a:endParaRPr lang="en-GB" sz="2400" dirty="0"/>
          </a:p>
          <a:p>
            <a:r>
              <a:rPr lang="en-GB" sz="2400" dirty="0">
                <a:ea typeface="+mn-lt"/>
                <a:cs typeface="+mn-lt"/>
              </a:rPr>
              <a:t>Can cause </a:t>
            </a:r>
            <a:r>
              <a:rPr lang="en-GB" sz="2400" b="1" dirty="0">
                <a:ea typeface="+mn-lt"/>
                <a:cs typeface="+mn-lt"/>
              </a:rPr>
              <a:t>kidney failure</a:t>
            </a:r>
            <a:r>
              <a:rPr lang="en-GB" sz="2400" dirty="0">
                <a:ea typeface="+mn-lt"/>
                <a:cs typeface="+mn-lt"/>
              </a:rPr>
              <a:t> if untreated</a:t>
            </a:r>
            <a:endParaRPr lang="en-GB" sz="2400" dirty="0"/>
          </a:p>
          <a:p>
            <a:endParaRPr lang="en-GB" sz="2400"/>
          </a:p>
        </p:txBody>
      </p:sp>
    </p:spTree>
    <p:extLst>
      <p:ext uri="{BB962C8B-B14F-4D97-AF65-F5344CB8AC3E}">
        <p14:creationId xmlns:p14="http://schemas.microsoft.com/office/powerpoint/2010/main" val="165833531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!!Rectangle">
            <a:extLst>
              <a:ext uri="{FF2B5EF4-FFF2-40B4-BE49-F238E27FC236}">
                <a16:creationId xmlns:a16="http://schemas.microsoft.com/office/drawing/2014/main" id="{362810D9-2C5A-477D-949C-C191895477F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8467"/>
            <a:ext cx="12191999" cy="6866467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" name="Picture 4" descr="People holding hands">
            <a:extLst>
              <a:ext uri="{FF2B5EF4-FFF2-40B4-BE49-F238E27FC236}">
                <a16:creationId xmlns:a16="http://schemas.microsoft.com/office/drawing/2014/main" id="{43AE7226-1CFB-A44B-3365-B38B5BBBC7A7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5000"/>
          </a:blip>
          <a:srcRect t="13683" r="-2" b="2043"/>
          <a:stretch>
            <a:fillRect/>
          </a:stretch>
        </p:blipFill>
        <p:spPr>
          <a:xfrm>
            <a:off x="20" y="-9107"/>
            <a:ext cx="1219198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63B24F6-199A-514A-7245-3A9B0F21C6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591344"/>
            <a:ext cx="3200400" cy="5585619"/>
          </a:xfrm>
        </p:spPr>
        <p:txBody>
          <a:bodyPr>
            <a:normAutofit/>
          </a:bodyPr>
          <a:lstStyle/>
          <a:p>
            <a:r>
              <a:rPr lang="en-GB">
                <a:solidFill>
                  <a:srgbClr val="FFFFFF"/>
                </a:solidFill>
                <a:ea typeface="+mj-lt"/>
                <a:cs typeface="+mj-lt"/>
              </a:rPr>
              <a:t>1. Coronary Heart Disease (CHD)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6E1E706-F2D9-C609-1B7E-4B8AB7DCB56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47308" y="591344"/>
            <a:ext cx="6906491" cy="5585619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 b="1" dirty="0">
                <a:solidFill>
                  <a:srgbClr val="FF0000"/>
                </a:solidFill>
              </a:rPr>
              <a:t>Angina (Chest Pain)</a:t>
            </a:r>
            <a:endParaRPr lang="en-GB" dirty="0">
              <a:solidFill>
                <a:srgbClr val="FF0000"/>
              </a:solidFill>
            </a:endParaRPr>
          </a:p>
          <a:p>
            <a:r>
              <a:rPr lang="en-GB" dirty="0">
                <a:solidFill>
                  <a:srgbClr val="FFFFFF"/>
                </a:solidFill>
                <a:ea typeface="+mn-lt"/>
                <a:cs typeface="+mn-lt"/>
              </a:rPr>
              <a:t>Caused by </a:t>
            </a:r>
            <a:r>
              <a:rPr lang="en-GB" b="1" dirty="0">
                <a:solidFill>
                  <a:srgbClr val="FFFFFF"/>
                </a:solidFill>
                <a:ea typeface="+mn-lt"/>
                <a:cs typeface="+mn-lt"/>
              </a:rPr>
              <a:t>narrowed coronary arteries</a:t>
            </a:r>
            <a:endParaRPr lang="en-GB" dirty="0">
              <a:solidFill>
                <a:srgbClr val="FFFFFF"/>
              </a:solidFill>
            </a:endParaRPr>
          </a:p>
          <a:p>
            <a:r>
              <a:rPr lang="en-GB" b="1" dirty="0">
                <a:solidFill>
                  <a:srgbClr val="FFFFFF"/>
                </a:solidFill>
                <a:ea typeface="+mn-lt"/>
                <a:cs typeface="+mn-lt"/>
              </a:rPr>
              <a:t>Reduced oxygen</a:t>
            </a:r>
            <a:r>
              <a:rPr lang="en-GB" dirty="0">
                <a:solidFill>
                  <a:srgbClr val="FFFFFF"/>
                </a:solidFill>
                <a:ea typeface="+mn-lt"/>
                <a:cs typeface="+mn-lt"/>
              </a:rPr>
              <a:t> to heart muscle → </a:t>
            </a:r>
            <a:r>
              <a:rPr lang="en-GB" b="1" dirty="0">
                <a:solidFill>
                  <a:srgbClr val="FFFFFF"/>
                </a:solidFill>
                <a:ea typeface="+mn-lt"/>
                <a:cs typeface="+mn-lt"/>
              </a:rPr>
              <a:t>anaerobic respiration</a:t>
            </a:r>
            <a:endParaRPr lang="en-GB" dirty="0">
              <a:solidFill>
                <a:srgbClr val="FFFFFF"/>
              </a:solidFill>
            </a:endParaRPr>
          </a:p>
          <a:p>
            <a:r>
              <a:rPr lang="en-GB" dirty="0">
                <a:solidFill>
                  <a:srgbClr val="FFFFFF"/>
                </a:solidFill>
                <a:ea typeface="+mn-lt"/>
                <a:cs typeface="+mn-lt"/>
              </a:rPr>
              <a:t>Symptoms:</a:t>
            </a:r>
            <a:endParaRPr lang="en-GB" dirty="0">
              <a:solidFill>
                <a:srgbClr val="FFFFFF"/>
              </a:solidFill>
            </a:endParaRPr>
          </a:p>
          <a:p>
            <a:pPr lvl="1"/>
            <a:r>
              <a:rPr lang="en-GB" dirty="0">
                <a:solidFill>
                  <a:srgbClr val="FFFFFF"/>
                </a:solidFill>
                <a:ea typeface="+mn-lt"/>
                <a:cs typeface="+mn-lt"/>
              </a:rPr>
              <a:t>Gripping chest pain (radiating to left arm/jaw)</a:t>
            </a:r>
            <a:endParaRPr lang="en-GB" dirty="0">
              <a:solidFill>
                <a:srgbClr val="FFFFFF"/>
              </a:solidFill>
            </a:endParaRPr>
          </a:p>
          <a:p>
            <a:pPr lvl="1"/>
            <a:r>
              <a:rPr lang="en-GB" dirty="0">
                <a:solidFill>
                  <a:srgbClr val="FFFFFF"/>
                </a:solidFill>
                <a:ea typeface="+mn-lt"/>
                <a:cs typeface="+mn-lt"/>
              </a:rPr>
              <a:t>Breathlessness</a:t>
            </a:r>
            <a:endParaRPr lang="en-GB" dirty="0">
              <a:solidFill>
                <a:srgbClr val="FFFFFF"/>
              </a:solidFill>
            </a:endParaRPr>
          </a:p>
          <a:p>
            <a:pPr lvl="1"/>
            <a:r>
              <a:rPr lang="en-GB" b="1" dirty="0">
                <a:solidFill>
                  <a:srgbClr val="FFFFFF"/>
                </a:solidFill>
                <a:ea typeface="+mn-lt"/>
                <a:cs typeface="+mn-lt"/>
              </a:rPr>
              <a:t>Triggered by exercise</a:t>
            </a:r>
            <a:r>
              <a:rPr lang="en-GB" dirty="0">
                <a:solidFill>
                  <a:srgbClr val="FFFFFF"/>
                </a:solidFill>
                <a:ea typeface="+mn-lt"/>
                <a:cs typeface="+mn-lt"/>
              </a:rPr>
              <a:t>, relieved by rest</a:t>
            </a:r>
            <a:endParaRPr lang="en-GB" dirty="0">
              <a:solidFill>
                <a:srgbClr val="FFFFFF"/>
              </a:solidFill>
            </a:endParaRPr>
          </a:p>
          <a:p>
            <a:r>
              <a:rPr lang="en-GB" dirty="0">
                <a:solidFill>
                  <a:srgbClr val="FFFFFF"/>
                </a:solidFill>
                <a:ea typeface="+mn-lt"/>
                <a:cs typeface="+mn-lt"/>
              </a:rPr>
              <a:t>Treatment:</a:t>
            </a:r>
            <a:endParaRPr lang="en-GB" dirty="0">
              <a:solidFill>
                <a:srgbClr val="FFFFFF"/>
              </a:solidFill>
            </a:endParaRPr>
          </a:p>
          <a:p>
            <a:pPr lvl="1"/>
            <a:r>
              <a:rPr lang="en-GB" b="1" dirty="0">
                <a:solidFill>
                  <a:srgbClr val="FFFFFF"/>
                </a:solidFill>
                <a:ea typeface="+mn-lt"/>
                <a:cs typeface="+mn-lt"/>
              </a:rPr>
              <a:t>Lifestyle changes</a:t>
            </a:r>
            <a:r>
              <a:rPr lang="en-GB" dirty="0">
                <a:solidFill>
                  <a:srgbClr val="FFFFFF"/>
                </a:solidFill>
                <a:ea typeface="+mn-lt"/>
                <a:cs typeface="+mn-lt"/>
              </a:rPr>
              <a:t>, vasodilator drugs</a:t>
            </a:r>
            <a:endParaRPr lang="en-GB" dirty="0">
              <a:solidFill>
                <a:srgbClr val="FFFFFF"/>
              </a:solidFill>
            </a:endParaRPr>
          </a:p>
          <a:p>
            <a:pPr lvl="1"/>
            <a:r>
              <a:rPr lang="en-GB" b="1" dirty="0">
                <a:solidFill>
                  <a:srgbClr val="FFFFFF"/>
                </a:solidFill>
                <a:ea typeface="+mn-lt"/>
                <a:cs typeface="+mn-lt"/>
              </a:rPr>
              <a:t>Stents</a:t>
            </a:r>
            <a:r>
              <a:rPr lang="en-GB" dirty="0">
                <a:solidFill>
                  <a:srgbClr val="FFFFFF"/>
                </a:solidFill>
                <a:ea typeface="+mn-lt"/>
                <a:cs typeface="+mn-lt"/>
              </a:rPr>
              <a:t> or </a:t>
            </a:r>
            <a:r>
              <a:rPr lang="en-GB" b="1" dirty="0">
                <a:solidFill>
                  <a:srgbClr val="FFFFFF"/>
                </a:solidFill>
                <a:ea typeface="+mn-lt"/>
                <a:cs typeface="+mn-lt"/>
              </a:rPr>
              <a:t>bypass surgery</a:t>
            </a:r>
            <a:r>
              <a:rPr lang="en-GB" dirty="0">
                <a:solidFill>
                  <a:srgbClr val="FFFFFF"/>
                </a:solidFill>
                <a:ea typeface="+mn-lt"/>
                <a:cs typeface="+mn-lt"/>
              </a:rPr>
              <a:t> for severe cases</a:t>
            </a:r>
            <a:endParaRPr lang="en-GB" dirty="0">
              <a:solidFill>
                <a:srgbClr val="FFFFFF"/>
              </a:solidFill>
            </a:endParaRPr>
          </a:p>
          <a:p>
            <a:endParaRPr lang="en-GB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708701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70DFC902-7D23-471A-B557-B6B6917D7A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0" y="-5705"/>
            <a:ext cx="12191990" cy="169434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0D8047-C852-B23F-BE61-20325FD1DC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56851" y="637762"/>
            <a:ext cx="9888496" cy="900131"/>
          </a:xfrm>
        </p:spPr>
        <p:txBody>
          <a:bodyPr anchor="t">
            <a:normAutofit/>
          </a:bodyPr>
          <a:lstStyle/>
          <a:p>
            <a:r>
              <a:rPr lang="en-GB" sz="4000" dirty="0">
                <a:solidFill>
                  <a:srgbClr val="FF0000"/>
                </a:solidFill>
                <a:ea typeface="+mj-lt"/>
                <a:cs typeface="+mj-lt"/>
              </a:rPr>
              <a:t>Myocardial Infarction (Heart Attack)</a:t>
            </a:r>
            <a:endParaRPr lang="en-US" sz="4000" dirty="0">
              <a:solidFill>
                <a:srgbClr val="FF0000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55D5633-D557-4DCA-982C-FF36EB7A1C0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1688641"/>
            <a:ext cx="12191990" cy="516935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50D3AD2-FA80-415F-A9CE-54D884561C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156851" y="2010758"/>
            <a:ext cx="45719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764443F-FE17-FB95-3992-EAAD9CE40C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55548" y="2217343"/>
            <a:ext cx="9880893" cy="3959619"/>
          </a:xfrm>
        </p:spPr>
        <p:txBody>
          <a:bodyPr vert="horz" lIns="91440" tIns="45720" rIns="91440" bIns="45720" rtlCol="0">
            <a:normAutofit/>
          </a:bodyPr>
          <a:lstStyle/>
          <a:p>
            <a:r>
              <a:rPr lang="en-GB" sz="2400">
                <a:ea typeface="+mn-lt"/>
                <a:cs typeface="+mn-lt"/>
              </a:rPr>
              <a:t>Often due to </a:t>
            </a:r>
            <a:r>
              <a:rPr lang="en-GB" sz="2400" b="1">
                <a:ea typeface="+mn-lt"/>
                <a:cs typeface="+mn-lt"/>
              </a:rPr>
              <a:t>coronary thrombosis</a:t>
            </a:r>
            <a:r>
              <a:rPr lang="en-GB" sz="2400">
                <a:ea typeface="+mn-lt"/>
                <a:cs typeface="+mn-lt"/>
              </a:rPr>
              <a:t> (blood clot)</a:t>
            </a:r>
            <a:endParaRPr lang="en-GB" sz="2400"/>
          </a:p>
          <a:p>
            <a:r>
              <a:rPr lang="en-GB" sz="2400">
                <a:ea typeface="+mn-lt"/>
                <a:cs typeface="+mn-lt"/>
              </a:rPr>
              <a:t>Clot blocks oxygen to heart muscle → tissue </a:t>
            </a:r>
            <a:r>
              <a:rPr lang="en-GB" sz="2400" b="1">
                <a:ea typeface="+mn-lt"/>
                <a:cs typeface="+mn-lt"/>
              </a:rPr>
              <a:t>dies</a:t>
            </a:r>
            <a:endParaRPr lang="en-GB" sz="2400"/>
          </a:p>
          <a:p>
            <a:r>
              <a:rPr lang="en-GB" sz="2400">
                <a:ea typeface="+mn-lt"/>
                <a:cs typeface="+mn-lt"/>
              </a:rPr>
              <a:t>Severe chest pain (can occur anytime)</a:t>
            </a:r>
            <a:endParaRPr lang="en-GB" sz="2400"/>
          </a:p>
          <a:p>
            <a:r>
              <a:rPr lang="en-GB" sz="2400">
                <a:ea typeface="+mn-lt"/>
                <a:cs typeface="+mn-lt"/>
              </a:rPr>
              <a:t>May lead to </a:t>
            </a:r>
            <a:r>
              <a:rPr lang="en-GB" sz="2400" b="1">
                <a:ea typeface="+mn-lt"/>
                <a:cs typeface="+mn-lt"/>
              </a:rPr>
              <a:t>sudden death</a:t>
            </a:r>
            <a:endParaRPr lang="en-GB" sz="2400"/>
          </a:p>
          <a:p>
            <a:r>
              <a:rPr lang="en-GB" sz="2400">
                <a:ea typeface="+mn-lt"/>
                <a:cs typeface="+mn-lt"/>
              </a:rPr>
              <a:t>⚠️ </a:t>
            </a:r>
            <a:r>
              <a:rPr lang="en-GB" sz="2400" b="1">
                <a:ea typeface="+mn-lt"/>
                <a:cs typeface="+mn-lt"/>
              </a:rPr>
              <a:t>Emergency Treatment:</a:t>
            </a:r>
            <a:endParaRPr lang="en-GB" sz="2400"/>
          </a:p>
          <a:p>
            <a:r>
              <a:rPr lang="en-GB" sz="2400">
                <a:ea typeface="+mn-lt"/>
                <a:cs typeface="+mn-lt"/>
              </a:rPr>
              <a:t>2 full-strength </a:t>
            </a:r>
            <a:r>
              <a:rPr lang="en-GB" sz="2400" b="1">
                <a:ea typeface="+mn-lt"/>
                <a:cs typeface="+mn-lt"/>
              </a:rPr>
              <a:t>aspirin tablets</a:t>
            </a:r>
            <a:endParaRPr lang="en-GB" sz="2400"/>
          </a:p>
          <a:p>
            <a:r>
              <a:rPr lang="en-GB" sz="2400">
                <a:ea typeface="+mn-lt"/>
                <a:cs typeface="+mn-lt"/>
              </a:rPr>
              <a:t>Get medical help </a:t>
            </a:r>
            <a:r>
              <a:rPr lang="en-GB" sz="2400" b="1">
                <a:ea typeface="+mn-lt"/>
                <a:cs typeface="+mn-lt"/>
              </a:rPr>
              <a:t>immediately</a:t>
            </a:r>
            <a:endParaRPr lang="en-GB" sz="2400"/>
          </a:p>
          <a:p>
            <a:endParaRPr lang="en-GB" sz="2400"/>
          </a:p>
        </p:txBody>
      </p:sp>
    </p:spTree>
    <p:extLst>
      <p:ext uri="{BB962C8B-B14F-4D97-AF65-F5344CB8AC3E}">
        <p14:creationId xmlns:p14="http://schemas.microsoft.com/office/powerpoint/2010/main" val="95619109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1BB867FF-FC45-48F7-8104-F89BE54909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8BB56887-D0D5-4F0C-9E19-7247EB83C8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0208695" y="1"/>
            <a:ext cx="1135066" cy="477997"/>
          </a:xfrm>
          <a:custGeom>
            <a:avLst/>
            <a:gdLst>
              <a:gd name="connsiteX0" fmla="*/ 0 w 1135066"/>
              <a:gd name="connsiteY0" fmla="*/ 0 h 477997"/>
              <a:gd name="connsiteX1" fmla="*/ 1135066 w 1135066"/>
              <a:gd name="connsiteY1" fmla="*/ 0 h 477997"/>
              <a:gd name="connsiteX2" fmla="*/ 1133370 w 1135066"/>
              <a:gd name="connsiteY2" fmla="*/ 16827 h 477997"/>
              <a:gd name="connsiteX3" fmla="*/ 567533 w 1135066"/>
              <a:gd name="connsiteY3" fmla="*/ 477997 h 477997"/>
              <a:gd name="connsiteX4" fmla="*/ 1696 w 1135066"/>
              <a:gd name="connsiteY4" fmla="*/ 16827 h 477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35066" h="477997">
                <a:moveTo>
                  <a:pt x="0" y="0"/>
                </a:moveTo>
                <a:lnTo>
                  <a:pt x="1135066" y="0"/>
                </a:lnTo>
                <a:lnTo>
                  <a:pt x="1133370" y="16827"/>
                </a:lnTo>
                <a:cubicBezTo>
                  <a:pt x="1079514" y="280016"/>
                  <a:pt x="846644" y="477997"/>
                  <a:pt x="567533" y="477997"/>
                </a:cubicBezTo>
                <a:cubicBezTo>
                  <a:pt x="288422" y="477997"/>
                  <a:pt x="55552" y="280016"/>
                  <a:pt x="1696" y="1682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A162336-5B9A-9E2A-5177-0A20551945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r>
              <a:rPr lang="en-GB" b="1" dirty="0">
                <a:ea typeface="+mj-lt"/>
                <a:cs typeface="+mj-lt"/>
              </a:rPr>
              <a:t>2. Stroke</a:t>
            </a:r>
            <a:endParaRPr lang="en-US" dirty="0"/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V="1">
            <a:off x="555710" y="2183223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32145A5-FEC9-C7F6-7D9E-9008BC55EDA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dirty="0">
                <a:ea typeface="+mn-lt"/>
                <a:cs typeface="+mn-lt"/>
              </a:rPr>
              <a:t>Caused by </a:t>
            </a:r>
            <a:r>
              <a:rPr lang="en-GB" b="1" dirty="0">
                <a:ea typeface="+mn-lt"/>
                <a:cs typeface="+mn-lt"/>
              </a:rPr>
              <a:t>blocked or burst blood vessels</a:t>
            </a:r>
            <a:r>
              <a:rPr lang="en-GB" dirty="0">
                <a:ea typeface="+mn-lt"/>
                <a:cs typeface="+mn-lt"/>
              </a:rPr>
              <a:t> in brain</a:t>
            </a:r>
            <a:endParaRPr lang="en-GB" dirty="0"/>
          </a:p>
          <a:p>
            <a:r>
              <a:rPr lang="en-GB" dirty="0">
                <a:ea typeface="+mn-lt"/>
                <a:cs typeface="+mn-lt"/>
              </a:rPr>
              <a:t>⚠️ Due to </a:t>
            </a:r>
            <a:r>
              <a:rPr lang="en-GB" b="1" dirty="0">
                <a:ea typeface="+mn-lt"/>
                <a:cs typeface="+mn-lt"/>
              </a:rPr>
              <a:t>blood clot, atheroma</a:t>
            </a:r>
            <a:r>
              <a:rPr lang="en-GB" dirty="0">
                <a:ea typeface="+mn-lt"/>
                <a:cs typeface="+mn-lt"/>
              </a:rPr>
              <a:t>, or </a:t>
            </a:r>
            <a:r>
              <a:rPr lang="en-GB" b="1" dirty="0">
                <a:ea typeface="+mn-lt"/>
                <a:cs typeface="+mn-lt"/>
              </a:rPr>
              <a:t>capillary bleeding</a:t>
            </a:r>
            <a:endParaRPr lang="en-GB" dirty="0"/>
          </a:p>
          <a:p>
            <a:r>
              <a:rPr lang="en-GB" b="1" dirty="0">
                <a:solidFill>
                  <a:srgbClr val="FF0000"/>
                </a:solidFill>
              </a:rPr>
              <a:t>Symptoms of Stroke</a:t>
            </a:r>
          </a:p>
          <a:p>
            <a:r>
              <a:rPr lang="en-GB" dirty="0">
                <a:ea typeface="+mn-lt"/>
                <a:cs typeface="+mn-lt"/>
              </a:rPr>
              <a:t>Dizziness, confusion, </a:t>
            </a:r>
            <a:r>
              <a:rPr lang="en-GB" b="1" dirty="0">
                <a:ea typeface="+mn-lt"/>
                <a:cs typeface="+mn-lt"/>
              </a:rPr>
              <a:t>slurred speech</a:t>
            </a:r>
            <a:endParaRPr lang="en-GB" dirty="0"/>
          </a:p>
          <a:p>
            <a:r>
              <a:rPr lang="en-GB" dirty="0">
                <a:ea typeface="+mn-lt"/>
                <a:cs typeface="+mn-lt"/>
              </a:rPr>
              <a:t>Blurred/partial vision loss</a:t>
            </a:r>
            <a:endParaRPr lang="en-GB" dirty="0"/>
          </a:p>
          <a:p>
            <a:r>
              <a:rPr lang="en-GB" b="1" dirty="0">
                <a:ea typeface="+mn-lt"/>
                <a:cs typeface="+mn-lt"/>
              </a:rPr>
              <a:t>Numbness or paralysis</a:t>
            </a:r>
            <a:r>
              <a:rPr lang="en-GB" dirty="0">
                <a:ea typeface="+mn-lt"/>
                <a:cs typeface="+mn-lt"/>
              </a:rPr>
              <a:t> (usually one side)</a:t>
            </a:r>
            <a:endParaRPr lang="en-GB" dirty="0"/>
          </a:p>
          <a:p>
            <a:r>
              <a:rPr lang="en-GB" dirty="0">
                <a:ea typeface="+mn-lt"/>
                <a:cs typeface="+mn-lt"/>
              </a:rPr>
              <a:t>Severity depends on </a:t>
            </a:r>
            <a:r>
              <a:rPr lang="en-GB" b="1" dirty="0">
                <a:ea typeface="+mn-lt"/>
                <a:cs typeface="+mn-lt"/>
              </a:rPr>
              <a:t>location and size</a:t>
            </a:r>
            <a:r>
              <a:rPr lang="en-GB" dirty="0">
                <a:ea typeface="+mn-lt"/>
                <a:cs typeface="+mn-lt"/>
              </a:rPr>
              <a:t> of affected area</a:t>
            </a:r>
            <a:endParaRPr lang="en-GB" dirty="0"/>
          </a:p>
          <a:p>
            <a:endParaRPr lang="en-GB" b="1" dirty="0"/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694926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042323-3336-1C87-2DFD-1D627CB4A4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 b="1">
                <a:ea typeface="+mj-lt"/>
                <a:cs typeface="+mj-lt"/>
              </a:rPr>
              <a:t>Non-Modifiable Risk Factors of Cardiovascular Disease (CVD)</a:t>
            </a:r>
            <a:endParaRPr lang="en-US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E0A4077-75D6-068D-952D-3CD2A156F3B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>
            <a:normAutofit/>
          </a:bodyPr>
          <a:lstStyle/>
          <a:p>
            <a:r>
              <a:rPr lang="en-GB" sz="2400" b="1">
                <a:solidFill>
                  <a:schemeClr val="tx1">
                    <a:alpha val="55000"/>
                  </a:schemeClr>
                </a:solidFill>
              </a:rPr>
              <a:t>1. Genetics</a:t>
            </a:r>
            <a:endParaRPr lang="en-GB" sz="24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Some families/ethnic groups have a </a:t>
            </a:r>
            <a:r>
              <a:rPr lang="en-GB" sz="2400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genetic tendency</a:t>
            </a:r>
            <a:r>
              <a:rPr lang="en-GB" sz="24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 toward CVD</a:t>
            </a:r>
            <a:endParaRPr lang="en-GB" sz="24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4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May include:</a:t>
            </a:r>
            <a:endParaRPr lang="en-GB" sz="2400">
              <a:solidFill>
                <a:schemeClr val="tx1">
                  <a:alpha val="55000"/>
                </a:schemeClr>
              </a:solidFill>
            </a:endParaRPr>
          </a:p>
          <a:p>
            <a:pPr lvl="1"/>
            <a:r>
              <a:rPr lang="en-GB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Easily damaged arteries</a:t>
            </a:r>
            <a:endParaRPr lang="en-GB">
              <a:solidFill>
                <a:schemeClr val="tx1">
                  <a:alpha val="55000"/>
                </a:schemeClr>
              </a:solidFill>
            </a:endParaRPr>
          </a:p>
          <a:p>
            <a:pPr lvl="1"/>
            <a:r>
              <a:rPr lang="en-GB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Tendency for </a:t>
            </a:r>
            <a:r>
              <a:rPr lang="en-GB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high blood pressure (hypertension)</a:t>
            </a:r>
            <a:endParaRPr lang="en-GB">
              <a:solidFill>
                <a:schemeClr val="tx1">
                  <a:alpha val="55000"/>
                </a:schemeClr>
              </a:solidFill>
            </a:endParaRPr>
          </a:p>
          <a:p>
            <a:pPr lvl="1"/>
            <a:r>
              <a:rPr lang="en-GB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Cholesterol imbalances</a:t>
            </a:r>
            <a:endParaRPr lang="en-GB">
              <a:solidFill>
                <a:schemeClr val="tx1">
                  <a:alpha val="55000"/>
                </a:schemeClr>
              </a:solidFill>
            </a:endParaRPr>
          </a:p>
          <a:p>
            <a:endParaRPr lang="en-GB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557943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A63AFB5-2E9F-5BD3-9372-F95C7404112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 fontScale="85000" lnSpcReduction="10000"/>
          </a:bodyPr>
          <a:lstStyle/>
          <a:p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2. Age</a:t>
            </a:r>
            <a:endParaRPr lang="en-GB" sz="20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As we </a:t>
            </a:r>
            <a:r>
              <a:rPr lang="en-GB" sz="20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age</a:t>
            </a:r>
            <a:r>
              <a:rPr lang="en-GB" sz="20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, blood vessels:</a:t>
            </a:r>
            <a:endParaRPr lang="en-GB" sz="2000" dirty="0">
              <a:solidFill>
                <a:schemeClr val="tx1">
                  <a:alpha val="55000"/>
                </a:schemeClr>
              </a:solidFill>
            </a:endParaRPr>
          </a:p>
          <a:p>
            <a:pPr lvl="1"/>
            <a:r>
              <a:rPr lang="en-GB" sz="20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Lose </a:t>
            </a:r>
            <a:r>
              <a:rPr lang="en-GB" sz="20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elasticity</a:t>
            </a:r>
            <a:endParaRPr lang="en-GB" sz="2000" dirty="0">
              <a:solidFill>
                <a:schemeClr val="tx1">
                  <a:alpha val="55000"/>
                </a:schemeClr>
              </a:solidFill>
            </a:endParaRPr>
          </a:p>
          <a:p>
            <a:pPr lvl="1"/>
            <a:r>
              <a:rPr lang="en-GB" sz="20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Become slightly </a:t>
            </a:r>
            <a:r>
              <a:rPr lang="en-GB" sz="20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narrowed</a:t>
            </a:r>
            <a:endParaRPr lang="en-GB" sz="20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Increases risk of </a:t>
            </a:r>
            <a:r>
              <a:rPr lang="en-GB" sz="20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heart disease and stroke</a:t>
            </a:r>
            <a:endParaRPr lang="en-GB" sz="2000" dirty="0">
              <a:solidFill>
                <a:schemeClr val="tx1">
                  <a:alpha val="55000"/>
                </a:schemeClr>
              </a:solidFill>
            </a:endParaRPr>
          </a:p>
          <a:p>
            <a:br>
              <a:rPr lang="en-US" sz="1500" dirty="0"/>
            </a:br>
            <a:endParaRPr lang="en-US" sz="20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dirty="0">
                <a:solidFill>
                  <a:schemeClr val="tx1">
                    <a:alpha val="55000"/>
                  </a:schemeClr>
                </a:solidFill>
              </a:rPr>
              <a:t>🚹🚺 </a:t>
            </a:r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3. Gender</a:t>
            </a:r>
            <a:endParaRPr lang="en-GB" sz="20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Men under 50</a:t>
            </a:r>
            <a:r>
              <a:rPr lang="en-GB" sz="20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 have a higher risk of heart disease</a:t>
            </a:r>
            <a:endParaRPr lang="en-GB" sz="20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b="1" err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Estrogen</a:t>
            </a:r>
            <a:r>
              <a:rPr lang="en-GB" sz="20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 in women protects against plaque buildup</a:t>
            </a:r>
            <a:endParaRPr lang="en-GB" sz="20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After </a:t>
            </a:r>
            <a:r>
              <a:rPr lang="en-GB" sz="2000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menopause</a:t>
            </a:r>
            <a:r>
              <a:rPr lang="en-GB" sz="20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, </a:t>
            </a:r>
            <a:r>
              <a:rPr lang="en-GB" sz="2000" err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estrogen</a:t>
            </a:r>
            <a:r>
              <a:rPr lang="en-GB" sz="20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 drops → </a:t>
            </a:r>
            <a:r>
              <a:rPr lang="en-GB" sz="2000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risk increases</a:t>
            </a:r>
            <a:endParaRPr lang="en-GB" sz="2000">
              <a:solidFill>
                <a:schemeClr val="tx1">
                  <a:alpha val="55000"/>
                </a:schemeClr>
              </a:solidFill>
            </a:endParaRPr>
          </a:p>
          <a:p>
            <a:endParaRPr lang="en-GB" sz="15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774892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D83D34-5EE0-AD47-D7CF-A8021D5D8F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GB" sz="4000" dirty="0"/>
              <a:t>Modifiable Risk Factors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063C111-E9A1-BAE3-AFC6-D0EAF8AAA1D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>
            <a:normAutofit/>
          </a:bodyPr>
          <a:lstStyle/>
          <a:p>
            <a:r>
              <a:rPr lang="en-GB" sz="1700" b="1">
                <a:solidFill>
                  <a:schemeClr val="tx1">
                    <a:alpha val="55000"/>
                  </a:schemeClr>
                </a:solidFill>
              </a:rPr>
              <a:t>Smoking</a:t>
            </a:r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Damages artery endothelium → triggers </a:t>
            </a:r>
            <a:r>
              <a:rPr lang="en-GB" sz="1700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atherosclerosis</a:t>
            </a:r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Increases blood pressure &amp; heart rate</a:t>
            </a:r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Raises levels of </a:t>
            </a:r>
            <a:r>
              <a:rPr lang="en-GB" sz="1700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carbon monoxide</a:t>
            </a:r>
            <a:r>
              <a:rPr lang="en-GB" sz="17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 in blood → reduces oxygen supply</a:t>
            </a:r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 b="1">
                <a:solidFill>
                  <a:schemeClr val="tx1">
                    <a:alpha val="55000"/>
                  </a:schemeClr>
                </a:solidFill>
              </a:rPr>
              <a:t>Physical Inactivity</a:t>
            </a:r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Leads to </a:t>
            </a:r>
            <a:r>
              <a:rPr lang="en-GB" sz="1700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low HDL ("good") cholesterol</a:t>
            </a:r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Contributes to </a:t>
            </a:r>
            <a:r>
              <a:rPr lang="en-GB" sz="1700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weight gain</a:t>
            </a:r>
            <a:r>
              <a:rPr lang="en-GB" sz="17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 and poor circulation</a:t>
            </a:r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70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Reduces efficiency of the </a:t>
            </a:r>
            <a:r>
              <a:rPr lang="en-GB" sz="1700" b="1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cardiovascular system</a:t>
            </a:r>
            <a:endParaRPr lang="en-GB" sz="1700">
              <a:solidFill>
                <a:schemeClr val="tx1">
                  <a:alpha val="55000"/>
                </a:schemeClr>
              </a:solidFill>
            </a:endParaRPr>
          </a:p>
          <a:p>
            <a:endParaRPr lang="en-GB" sz="17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733844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36C5BA6-A5BC-F379-6DD3-3368BD60598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70321" y="1705154"/>
            <a:ext cx="9650079" cy="3476446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GB" sz="1400" b="1" dirty="0">
                <a:solidFill>
                  <a:schemeClr val="tx1">
                    <a:alpha val="55000"/>
                  </a:schemeClr>
                </a:solidFill>
              </a:rPr>
              <a:t>High Blood Pressure (Hypertension)</a:t>
            </a:r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Damages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arterial walls</a:t>
            </a:r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 → encourages plaque formation</a:t>
            </a:r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Increases risk of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stroke</a:t>
            </a:r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,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heart attack</a:t>
            </a:r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, and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kidney damage</a:t>
            </a:r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400" b="1" dirty="0">
                <a:solidFill>
                  <a:schemeClr val="tx1">
                    <a:alpha val="55000"/>
                  </a:schemeClr>
                </a:solidFill>
              </a:rPr>
              <a:t>Unhealthy Diet</a:t>
            </a:r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High in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saturated fats</a:t>
            </a:r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,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salt</a:t>
            </a:r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, and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sugar</a:t>
            </a:r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Raises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LDL ("bad") cholesterol</a:t>
            </a:r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 levels</a:t>
            </a:r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Contributes to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obesity</a:t>
            </a:r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 and hypertension</a:t>
            </a:r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400" b="1" dirty="0">
                <a:solidFill>
                  <a:schemeClr val="tx1">
                    <a:alpha val="55000"/>
                  </a:schemeClr>
                </a:solidFill>
              </a:rPr>
              <a:t>Obesity</a:t>
            </a:r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Increases strain on the heart</a:t>
            </a:r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Often linked to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type 2 diabetes</a:t>
            </a:r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, high cholesterol, and hypertension</a:t>
            </a:r>
            <a:endParaRPr lang="en-GB" sz="1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1400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Major risk factor for </a:t>
            </a:r>
            <a:r>
              <a:rPr lang="en-GB" sz="1400" b="1" dirty="0">
                <a:solidFill>
                  <a:schemeClr val="tx1">
                    <a:alpha val="55000"/>
                  </a:schemeClr>
                </a:solidFill>
                <a:ea typeface="+mn-lt"/>
                <a:cs typeface="+mn-lt"/>
              </a:rPr>
              <a:t>atherosclerosis and CVD</a:t>
            </a:r>
            <a:endParaRPr lang="en-GB" sz="1100" dirty="0">
              <a:solidFill>
                <a:schemeClr val="tx1">
                  <a:alpha val="55000"/>
                </a:schemeClr>
              </a:solidFill>
            </a:endParaRPr>
          </a:p>
          <a:p>
            <a:endParaRPr lang="en-GB" sz="11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07923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743C42-B66E-4F67-FE48-41BAD4F64D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79978" y="741391"/>
            <a:ext cx="3369234" cy="595411"/>
          </a:xfrm>
        </p:spPr>
        <p:txBody>
          <a:bodyPr anchor="b">
            <a:normAutofit fontScale="90000"/>
          </a:bodyPr>
          <a:lstStyle/>
          <a:p>
            <a:r>
              <a:rPr lang="en-GB" sz="3200"/>
              <a:t>Body – Mass Index (BMI)</a:t>
            </a:r>
          </a:p>
        </p:txBody>
      </p:sp>
      <p:pic>
        <p:nvPicPr>
          <p:cNvPr id="5" name="Picture 4" descr="Kettlebells on the floor">
            <a:extLst>
              <a:ext uri="{FF2B5EF4-FFF2-40B4-BE49-F238E27FC236}">
                <a16:creationId xmlns:a16="http://schemas.microsoft.com/office/drawing/2014/main" id="{63573F9E-E9B1-2247-FB77-1008D1412FC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8178" r="-3" b="-3"/>
          <a:stretch>
            <a:fillRect/>
          </a:stretch>
        </p:blipFill>
        <p:spPr>
          <a:xfrm>
            <a:off x="20" y="10"/>
            <a:ext cx="7390243" cy="685799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AE3A741D-C19B-960A-5803-1C58871478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2879677" y="2347416"/>
            <a:ext cx="1630908" cy="7390262"/>
          </a:xfrm>
          <a:prstGeom prst="rect">
            <a:avLst/>
          </a:prstGeom>
          <a:gradFill>
            <a:gsLst>
              <a:gs pos="0">
                <a:schemeClr val="accent5"/>
              </a:gs>
              <a:gs pos="47000">
                <a:schemeClr val="accent2">
                  <a:alpha val="0"/>
                </a:schemeClr>
              </a:gs>
            </a:gsLst>
            <a:lin ang="11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DC39DE25-0E4E-0AA7-0932-1D78C237278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 flipV="1">
            <a:off x="-1919061" y="1919060"/>
            <a:ext cx="6854280" cy="3016159"/>
          </a:xfrm>
          <a:prstGeom prst="rect">
            <a:avLst/>
          </a:prstGeom>
          <a:gradFill flip="none" rotWithShape="1">
            <a:gsLst>
              <a:gs pos="0">
                <a:schemeClr val="accent5"/>
              </a:gs>
              <a:gs pos="47000">
                <a:schemeClr val="accent2">
                  <a:alpha val="0"/>
                </a:schemeClr>
              </a:gs>
            </a:gsLst>
            <a:lin ang="4200000" scaled="0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D6EA299-0840-6DEA-E670-C49AEBC87E8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4461657" y="4425055"/>
            <a:ext cx="2928605" cy="2432945"/>
          </a:xfrm>
          <a:prstGeom prst="rect">
            <a:avLst/>
          </a:prstGeom>
          <a:gradFill flip="none" rotWithShape="1">
            <a:gsLst>
              <a:gs pos="0">
                <a:schemeClr val="accent2"/>
              </a:gs>
              <a:gs pos="51000">
                <a:schemeClr val="accent5">
                  <a:lumMod val="60000"/>
                  <a:lumOff val="40000"/>
                  <a:alpha val="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F1EFB4B-6E46-A564-7851-9AAEE89FAA7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720545" y="1828986"/>
            <a:ext cx="3728667" cy="4209831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sz="1600"/>
              <a:t>This decides whether you are unhealthy heavy.</a:t>
            </a:r>
          </a:p>
          <a:p>
            <a:endParaRPr lang="en-GB" sz="1600"/>
          </a:p>
          <a:p>
            <a:r>
              <a:rPr lang="en-GB" sz="1600"/>
              <a:t>BMI = Weight (kg) / Height (m)</a:t>
            </a:r>
          </a:p>
          <a:p>
            <a:endParaRPr lang="en-GB" sz="1600"/>
          </a:p>
          <a:p>
            <a:r>
              <a:rPr lang="en-GB" sz="1600"/>
              <a:t>BMI &lt; 18 kgm-2 : Underweight</a:t>
            </a:r>
          </a:p>
          <a:p>
            <a:r>
              <a:rPr lang="en-GB" sz="1600" dirty="0"/>
              <a:t>BMI &lt; 18.5 - 25 Kgm-2 : Ideal range</a:t>
            </a:r>
          </a:p>
          <a:p>
            <a:r>
              <a:rPr lang="en-GB" sz="1600" dirty="0"/>
              <a:t>BMI &gt; 25-30Kgm-2 : Obese</a:t>
            </a:r>
          </a:p>
          <a:p>
            <a:r>
              <a:rPr lang="en-GB" sz="1600" dirty="0"/>
              <a:t>BMI &gt; 40Kgm-2 : Morbidly Obese</a:t>
            </a:r>
          </a:p>
        </p:txBody>
      </p:sp>
    </p:spTree>
    <p:extLst>
      <p:ext uri="{BB962C8B-B14F-4D97-AF65-F5344CB8AC3E}">
        <p14:creationId xmlns:p14="http://schemas.microsoft.com/office/powerpoint/2010/main" val="222599394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">
            <a:extLst>
              <a:ext uri="{FF2B5EF4-FFF2-40B4-BE49-F238E27FC236}">
                <a16:creationId xmlns:a16="http://schemas.microsoft.com/office/drawing/2014/main" id="{3ECBE1F1-D69B-4AFA-ABD5-8E41720EF6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Picture 4" descr="Apple with measuring tape">
            <a:extLst>
              <a:ext uri="{FF2B5EF4-FFF2-40B4-BE49-F238E27FC236}">
                <a16:creationId xmlns:a16="http://schemas.microsoft.com/office/drawing/2014/main" id="{953C78B0-5765-B822-FB85-99DCDCD97D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47957" b="-5"/>
          <a:stretch>
            <a:fillRect/>
          </a:stretch>
        </p:blipFill>
        <p:spPr>
          <a:xfrm>
            <a:off x="-1" y="-2"/>
            <a:ext cx="5410198" cy="6858002"/>
          </a:xfrm>
          <a:prstGeom prst="rect">
            <a:avLst/>
          </a:prstGeom>
        </p:spPr>
      </p:pic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603A6265-E10C-4B85-9C20-E75FCAF9CC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410197" y="-1"/>
            <a:ext cx="6781802" cy="2286000"/>
          </a:xfrm>
          <a:prstGeom prst="rect">
            <a:avLst/>
          </a:prstGeom>
          <a:ln>
            <a:noFill/>
          </a:ln>
          <a:effectLst>
            <a:outerShdw blurRad="355600" dist="152400" sx="95000" sy="95000" algn="t" rotWithShape="0">
              <a:srgbClr val="000000">
                <a:alpha val="2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5AAAB07-54EE-F249-7B3B-F680803E6B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5317" y="405685"/>
            <a:ext cx="5464968" cy="1559301"/>
          </a:xfrm>
        </p:spPr>
        <p:txBody>
          <a:bodyPr>
            <a:normAutofit/>
          </a:bodyPr>
          <a:lstStyle/>
          <a:p>
            <a:r>
              <a:rPr lang="en-GB" sz="4000"/>
              <a:t>Waist – Hip Ratio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7FC817-1F9C-F9F0-51F3-D33461C31F6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15317" y="2743200"/>
            <a:ext cx="5247340" cy="3496878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 sz="2000"/>
              <a:t>The waist is measured just above the navel and the hip at the widest point of the hip. </a:t>
            </a:r>
          </a:p>
          <a:p>
            <a:endParaRPr lang="en-GB" sz="2000"/>
          </a:p>
          <a:p>
            <a:r>
              <a:rPr lang="en-GB" sz="2000"/>
              <a:t>Waist (cm) / Hip Size (cm)</a:t>
            </a:r>
          </a:p>
          <a:p>
            <a:endParaRPr lang="en-GB" sz="2000"/>
          </a:p>
          <a:p>
            <a:r>
              <a:rPr lang="en-GB" sz="2000"/>
              <a:t>Waist size gives a good indication of amount of fat a person is carrying </a:t>
            </a:r>
          </a:p>
          <a:p>
            <a:r>
              <a:rPr lang="en-GB" sz="2000"/>
              <a:t>Male &gt; 0.9 </a:t>
            </a:r>
          </a:p>
          <a:p>
            <a:r>
              <a:rPr lang="en-GB" sz="2000"/>
              <a:t>Female &gt; 0.85</a:t>
            </a:r>
          </a:p>
        </p:txBody>
      </p:sp>
    </p:spTree>
    <p:extLst>
      <p:ext uri="{BB962C8B-B14F-4D97-AF65-F5344CB8AC3E}">
        <p14:creationId xmlns:p14="http://schemas.microsoft.com/office/powerpoint/2010/main" val="248546426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EDDBB197-D710-4A4F-A9CA-FD2177498B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75D1CFA-2CDB-4B64-BD9F-85744E8DA12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" y="0"/>
            <a:ext cx="1219169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97E1730-55CC-57C3-9508-8374E3A504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672" y="802955"/>
            <a:ext cx="4977976" cy="1454051"/>
          </a:xfrm>
        </p:spPr>
        <p:txBody>
          <a:bodyPr>
            <a:normAutofit/>
          </a:bodyPr>
          <a:lstStyle/>
          <a:p>
            <a:r>
              <a:rPr lang="en-GB" sz="3300" b="1">
                <a:solidFill>
                  <a:schemeClr val="tx2"/>
                </a:solidFill>
                <a:ea typeface="+mj-lt"/>
                <a:cs typeface="+mj-lt"/>
              </a:rPr>
              <a:t>LDL, HDL &amp; Cardiovascular Disease (CVD)</a:t>
            </a:r>
            <a:endParaRPr lang="en-US" sz="3300">
              <a:solidFill>
                <a:schemeClr val="tx2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571C7B0-0F70-DFBB-7CAE-CCDCF01D910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4672" y="2421682"/>
            <a:ext cx="4977578" cy="3639289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 sz="1800" b="1">
                <a:solidFill>
                  <a:schemeClr val="tx2"/>
                </a:solidFill>
              </a:rPr>
              <a:t>LDL – Low-Density Lipoprotein ("Bad Cholesterol")</a:t>
            </a:r>
            <a:endParaRPr lang="en-GB" sz="1800">
              <a:solidFill>
                <a:schemeClr val="tx2"/>
              </a:solidFill>
            </a:endParaRPr>
          </a:p>
          <a:p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Transports cholesterol</a:t>
            </a:r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 from liver to body cells</a:t>
            </a:r>
            <a:endParaRPr lang="en-GB" sz="1800">
              <a:solidFill>
                <a:schemeClr val="tx2"/>
              </a:solidFill>
            </a:endParaRPr>
          </a:p>
          <a:p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Excess LDL → </a:t>
            </a:r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cholesterol deposits in artery walls</a:t>
            </a:r>
            <a:endParaRPr lang="en-GB" sz="1800">
              <a:solidFill>
                <a:schemeClr val="tx2"/>
              </a:solidFill>
            </a:endParaRPr>
          </a:p>
          <a:p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Leads to </a:t>
            </a:r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plaque formation (atherosclerosis)</a:t>
            </a:r>
            <a:endParaRPr lang="en-GB" sz="1800">
              <a:solidFill>
                <a:schemeClr val="tx2"/>
              </a:solidFill>
            </a:endParaRPr>
          </a:p>
          <a:p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Increases risk of:</a:t>
            </a:r>
            <a:endParaRPr lang="en-GB" sz="1800">
              <a:solidFill>
                <a:schemeClr val="tx2"/>
              </a:solidFill>
            </a:endParaRPr>
          </a:p>
          <a:p>
            <a:pPr lvl="1"/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Coronary heart disease</a:t>
            </a:r>
            <a:endParaRPr lang="en-GB" sz="1800">
              <a:solidFill>
                <a:schemeClr val="tx2"/>
              </a:solidFill>
            </a:endParaRPr>
          </a:p>
          <a:p>
            <a:pPr lvl="1"/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Stroke</a:t>
            </a:r>
            <a:endParaRPr lang="en-GB" sz="1800">
              <a:solidFill>
                <a:schemeClr val="tx2"/>
              </a:solidFill>
            </a:endParaRPr>
          </a:p>
          <a:p>
            <a:pPr lvl="1"/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Heart attack</a:t>
            </a:r>
            <a:endParaRPr lang="en-GB" sz="1800">
              <a:solidFill>
                <a:schemeClr val="tx2"/>
              </a:solidFill>
            </a:endParaRPr>
          </a:p>
          <a:p>
            <a:endParaRPr lang="en-GB" sz="1800">
              <a:solidFill>
                <a:schemeClr val="tx2"/>
              </a:solidFill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5EE5136-01F1-466C-962D-BA9B4C6757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369897" y="0"/>
            <a:ext cx="5822103" cy="6685267"/>
            <a:chOff x="6357228" y="0"/>
            <a:chExt cx="5822103" cy="6685267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11D3AD4-AF9B-4EB5-8C7B-C45D173B4B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57228" y="0"/>
              <a:ext cx="5822102" cy="6685267"/>
            </a:xfrm>
            <a:custGeom>
              <a:avLst/>
              <a:gdLst>
                <a:gd name="connsiteX0" fmla="*/ 2605444 w 5822102"/>
                <a:gd name="connsiteY0" fmla="*/ 0 h 6685267"/>
                <a:gd name="connsiteX1" fmla="*/ 4757391 w 5822102"/>
                <a:gd name="connsiteY1" fmla="*/ 0 h 6685267"/>
                <a:gd name="connsiteX2" fmla="*/ 4913680 w 5822102"/>
                <a:gd name="connsiteY2" fmla="*/ 56274 h 6685267"/>
                <a:gd name="connsiteX3" fmla="*/ 5376238 w 5822102"/>
                <a:gd name="connsiteY3" fmla="*/ 282027 h 6685267"/>
                <a:gd name="connsiteX4" fmla="*/ 5658024 w 5822102"/>
                <a:gd name="connsiteY4" fmla="*/ 471014 h 6685267"/>
                <a:gd name="connsiteX5" fmla="*/ 5822102 w 5822102"/>
                <a:gd name="connsiteY5" fmla="*/ 609109 h 6685267"/>
                <a:gd name="connsiteX6" fmla="*/ 5822102 w 5822102"/>
                <a:gd name="connsiteY6" fmla="*/ 760697 h 6685267"/>
                <a:gd name="connsiteX7" fmla="*/ 5707785 w 5822102"/>
                <a:gd name="connsiteY7" fmla="*/ 666601 h 6685267"/>
                <a:gd name="connsiteX8" fmla="*/ 5577306 w 5822102"/>
                <a:gd name="connsiteY8" fmla="*/ 571666 h 6685267"/>
                <a:gd name="connsiteX9" fmla="*/ 5298630 w 5822102"/>
                <a:gd name="connsiteY9" fmla="*/ 407449 h 6685267"/>
                <a:gd name="connsiteX10" fmla="*/ 4690768 w 5822102"/>
                <a:gd name="connsiteY10" fmla="*/ 184979 h 6685267"/>
                <a:gd name="connsiteX11" fmla="*/ 4048577 w 5822102"/>
                <a:gd name="connsiteY11" fmla="*/ 99280 h 6685267"/>
                <a:gd name="connsiteX12" fmla="*/ 3405404 w 5822102"/>
                <a:gd name="connsiteY12" fmla="*/ 131937 h 6685267"/>
                <a:gd name="connsiteX13" fmla="*/ 3089702 w 5822102"/>
                <a:gd name="connsiteY13" fmla="*/ 190190 h 6685267"/>
                <a:gd name="connsiteX14" fmla="*/ 2780132 w 5822102"/>
                <a:gd name="connsiteY14" fmla="*/ 273457 h 6685267"/>
                <a:gd name="connsiteX15" fmla="*/ 2478040 w 5822102"/>
                <a:gd name="connsiteY15" fmla="*/ 379654 h 6685267"/>
                <a:gd name="connsiteX16" fmla="*/ 2184897 w 5822102"/>
                <a:gd name="connsiteY16" fmla="*/ 507972 h 6685267"/>
                <a:gd name="connsiteX17" fmla="*/ 1629141 w 5822102"/>
                <a:gd name="connsiteY17" fmla="*/ 823205 h 6685267"/>
                <a:gd name="connsiteX18" fmla="*/ 1497711 w 5822102"/>
                <a:gd name="connsiteY18" fmla="*/ 914000 h 6685267"/>
                <a:gd name="connsiteX19" fmla="*/ 1433099 w 5822102"/>
                <a:gd name="connsiteY19" fmla="*/ 960903 h 6685267"/>
                <a:gd name="connsiteX20" fmla="*/ 1369346 w 5822102"/>
                <a:gd name="connsiteY20" fmla="*/ 1008963 h 6685267"/>
                <a:gd name="connsiteX21" fmla="*/ 1123406 w 5822102"/>
                <a:gd name="connsiteY21" fmla="*/ 1212905 h 6685267"/>
                <a:gd name="connsiteX22" fmla="*/ 684367 w 5822102"/>
                <a:gd name="connsiteY22" fmla="*/ 1675564 h 6685267"/>
                <a:gd name="connsiteX23" fmla="*/ 497153 w 5822102"/>
                <a:gd name="connsiteY23" fmla="*/ 1933588 h 6685267"/>
                <a:gd name="connsiteX24" fmla="*/ 337770 w 5822102"/>
                <a:gd name="connsiteY24" fmla="*/ 2208983 h 6685267"/>
                <a:gd name="connsiteX25" fmla="*/ 302461 w 5822102"/>
                <a:gd name="connsiteY25" fmla="*/ 2280207 h 6685267"/>
                <a:gd name="connsiteX26" fmla="*/ 285296 w 5822102"/>
                <a:gd name="connsiteY26" fmla="*/ 2316107 h 6685267"/>
                <a:gd name="connsiteX27" fmla="*/ 268991 w 5822102"/>
                <a:gd name="connsiteY27" fmla="*/ 2352355 h 6685267"/>
                <a:gd name="connsiteX28" fmla="*/ 237849 w 5822102"/>
                <a:gd name="connsiteY28" fmla="*/ 2425432 h 6685267"/>
                <a:gd name="connsiteX29" fmla="*/ 208670 w 5822102"/>
                <a:gd name="connsiteY29" fmla="*/ 2499319 h 6685267"/>
                <a:gd name="connsiteX30" fmla="*/ 113775 w 5822102"/>
                <a:gd name="connsiteY30" fmla="*/ 2801929 h 6685267"/>
                <a:gd name="connsiteX31" fmla="*/ 36781 w 5822102"/>
                <a:gd name="connsiteY31" fmla="*/ 3428922 h 6685267"/>
                <a:gd name="connsiteX32" fmla="*/ 69148 w 5822102"/>
                <a:gd name="connsiteY32" fmla="*/ 3741955 h 6685267"/>
                <a:gd name="connsiteX33" fmla="*/ 167966 w 5822102"/>
                <a:gd name="connsiteY33" fmla="*/ 4041323 h 6685267"/>
                <a:gd name="connsiteX34" fmla="*/ 202049 w 5822102"/>
                <a:gd name="connsiteY34" fmla="*/ 4112894 h 6685267"/>
                <a:gd name="connsiteX35" fmla="*/ 239933 w 5822102"/>
                <a:gd name="connsiteY35" fmla="*/ 4182843 h 6685267"/>
                <a:gd name="connsiteX36" fmla="*/ 323916 w 5822102"/>
                <a:gd name="connsiteY36" fmla="*/ 4318456 h 6685267"/>
                <a:gd name="connsiteX37" fmla="*/ 416604 w 5822102"/>
                <a:gd name="connsiteY37" fmla="*/ 4449436 h 6685267"/>
                <a:gd name="connsiteX38" fmla="*/ 515911 w 5822102"/>
                <a:gd name="connsiteY38" fmla="*/ 4576711 h 6685267"/>
                <a:gd name="connsiteX39" fmla="*/ 722619 w 5822102"/>
                <a:gd name="connsiteY39" fmla="*/ 4828482 h 6685267"/>
                <a:gd name="connsiteX40" fmla="*/ 825972 w 5822102"/>
                <a:gd name="connsiteY40" fmla="*/ 4956104 h 6685267"/>
                <a:gd name="connsiteX41" fmla="*/ 926506 w 5822102"/>
                <a:gd name="connsiteY41" fmla="*/ 5085347 h 6685267"/>
                <a:gd name="connsiteX42" fmla="*/ 1027040 w 5822102"/>
                <a:gd name="connsiteY42" fmla="*/ 5210191 h 6685267"/>
                <a:gd name="connsiteX43" fmla="*/ 1132110 w 5822102"/>
                <a:gd name="connsiteY43" fmla="*/ 5330748 h 6685267"/>
                <a:gd name="connsiteX44" fmla="*/ 1354880 w 5822102"/>
                <a:gd name="connsiteY44" fmla="*/ 5558083 h 6685267"/>
                <a:gd name="connsiteX45" fmla="*/ 1855220 w 5822102"/>
                <a:gd name="connsiteY45" fmla="*/ 5937591 h 6685267"/>
                <a:gd name="connsiteX46" fmla="*/ 2131810 w 5822102"/>
                <a:gd name="connsiteY46" fmla="*/ 6080268 h 6685267"/>
                <a:gd name="connsiteX47" fmla="*/ 2423726 w 5822102"/>
                <a:gd name="connsiteY47" fmla="*/ 6188087 h 6685267"/>
                <a:gd name="connsiteX48" fmla="*/ 2727780 w 5822102"/>
                <a:gd name="connsiteY48" fmla="*/ 6262552 h 6685267"/>
                <a:gd name="connsiteX49" fmla="*/ 3041276 w 5822102"/>
                <a:gd name="connsiteY49" fmla="*/ 6304245 h 6685267"/>
                <a:gd name="connsiteX50" fmla="*/ 3360532 w 5822102"/>
                <a:gd name="connsiteY50" fmla="*/ 6317331 h 6685267"/>
                <a:gd name="connsiteX51" fmla="*/ 3439855 w 5822102"/>
                <a:gd name="connsiteY51" fmla="*/ 6316751 h 6685267"/>
                <a:gd name="connsiteX52" fmla="*/ 3478721 w 5822102"/>
                <a:gd name="connsiteY52" fmla="*/ 6315826 h 6685267"/>
                <a:gd name="connsiteX53" fmla="*/ 3517463 w 5822102"/>
                <a:gd name="connsiteY53" fmla="*/ 6313971 h 6685267"/>
                <a:gd name="connsiteX54" fmla="*/ 3671452 w 5822102"/>
                <a:gd name="connsiteY54" fmla="*/ 6301233 h 6685267"/>
                <a:gd name="connsiteX55" fmla="*/ 4265460 w 5822102"/>
                <a:gd name="connsiteY55" fmla="*/ 6149638 h 6685267"/>
                <a:gd name="connsiteX56" fmla="*/ 4546587 w 5822102"/>
                <a:gd name="connsiteY56" fmla="*/ 6018079 h 6685267"/>
                <a:gd name="connsiteX57" fmla="*/ 4818030 w 5822102"/>
                <a:gd name="connsiteY57" fmla="*/ 5858029 h 6685267"/>
                <a:gd name="connsiteX58" fmla="*/ 5081870 w 5822102"/>
                <a:gd name="connsiteY58" fmla="*/ 5676903 h 6685267"/>
                <a:gd name="connsiteX59" fmla="*/ 5212073 w 5822102"/>
                <a:gd name="connsiteY59" fmla="*/ 5581013 h 6685267"/>
                <a:gd name="connsiteX60" fmla="*/ 5343625 w 5822102"/>
                <a:gd name="connsiteY60" fmla="*/ 5481533 h 6685267"/>
                <a:gd name="connsiteX61" fmla="*/ 5610378 w 5822102"/>
                <a:gd name="connsiteY61" fmla="*/ 5284425 h 6685267"/>
                <a:gd name="connsiteX62" fmla="*/ 5822102 w 5822102"/>
                <a:gd name="connsiteY62" fmla="*/ 5126414 h 6685267"/>
                <a:gd name="connsiteX63" fmla="*/ 5822102 w 5822102"/>
                <a:gd name="connsiteY63" fmla="*/ 5556641 h 6685267"/>
                <a:gd name="connsiteX64" fmla="*/ 5576325 w 5822102"/>
                <a:gd name="connsiteY64" fmla="*/ 5749979 h 6685267"/>
                <a:gd name="connsiteX65" fmla="*/ 5447715 w 5822102"/>
                <a:gd name="connsiteY65" fmla="*/ 5852818 h 6685267"/>
                <a:gd name="connsiteX66" fmla="*/ 5315059 w 5822102"/>
                <a:gd name="connsiteY66" fmla="*/ 5956236 h 6685267"/>
                <a:gd name="connsiteX67" fmla="*/ 5038468 w 5822102"/>
                <a:gd name="connsiteY67" fmla="*/ 6155776 h 6685267"/>
                <a:gd name="connsiteX68" fmla="*/ 4741892 w 5822102"/>
                <a:gd name="connsiteY68" fmla="*/ 6338292 h 6685267"/>
                <a:gd name="connsiteX69" fmla="*/ 4420920 w 5822102"/>
                <a:gd name="connsiteY69" fmla="*/ 6492203 h 6685267"/>
                <a:gd name="connsiteX70" fmla="*/ 3717672 w 5822102"/>
                <a:gd name="connsiteY70" fmla="*/ 6670434 h 6685267"/>
                <a:gd name="connsiteX71" fmla="*/ 3535853 w 5822102"/>
                <a:gd name="connsiteY71" fmla="*/ 6683289 h 6685267"/>
                <a:gd name="connsiteX72" fmla="*/ 3490367 w 5822102"/>
                <a:gd name="connsiteY72" fmla="*/ 6684910 h 6685267"/>
                <a:gd name="connsiteX73" fmla="*/ 3445005 w 5822102"/>
                <a:gd name="connsiteY73" fmla="*/ 6685142 h 6685267"/>
                <a:gd name="connsiteX74" fmla="*/ 3355872 w 5822102"/>
                <a:gd name="connsiteY74" fmla="*/ 6684100 h 6685267"/>
                <a:gd name="connsiteX75" fmla="*/ 3179203 w 5822102"/>
                <a:gd name="connsiteY75" fmla="*/ 6677150 h 6685267"/>
                <a:gd name="connsiteX76" fmla="*/ 3002410 w 5822102"/>
                <a:gd name="connsiteY76" fmla="*/ 6661169 h 6685267"/>
                <a:gd name="connsiteX77" fmla="*/ 2650296 w 5822102"/>
                <a:gd name="connsiteY77" fmla="*/ 6604191 h 6685267"/>
                <a:gd name="connsiteX78" fmla="*/ 2306028 w 5822102"/>
                <a:gd name="connsiteY78" fmla="*/ 6505869 h 6685267"/>
                <a:gd name="connsiteX79" fmla="*/ 1978803 w 5822102"/>
                <a:gd name="connsiteY79" fmla="*/ 6363307 h 6685267"/>
                <a:gd name="connsiteX80" fmla="*/ 1678428 w 5822102"/>
                <a:gd name="connsiteY80" fmla="*/ 6177779 h 6685267"/>
                <a:gd name="connsiteX81" fmla="*/ 1175880 w 5822102"/>
                <a:gd name="connsiteY81" fmla="*/ 5710373 h 6685267"/>
                <a:gd name="connsiteX82" fmla="*/ 971502 w 5822102"/>
                <a:gd name="connsiteY82" fmla="*/ 5445399 h 6685267"/>
                <a:gd name="connsiteX83" fmla="*/ 790909 w 5822102"/>
                <a:gd name="connsiteY83" fmla="*/ 5169078 h 6685267"/>
                <a:gd name="connsiteX84" fmla="*/ 706680 w 5822102"/>
                <a:gd name="connsiteY84" fmla="*/ 5031959 h 6685267"/>
                <a:gd name="connsiteX85" fmla="*/ 619143 w 5822102"/>
                <a:gd name="connsiteY85" fmla="*/ 4897157 h 6685267"/>
                <a:gd name="connsiteX86" fmla="*/ 436465 w 5822102"/>
                <a:gd name="connsiteY86" fmla="*/ 4628710 h 6685267"/>
                <a:gd name="connsiteX87" fmla="*/ 347088 w 5822102"/>
                <a:gd name="connsiteY87" fmla="*/ 4492171 h 6685267"/>
                <a:gd name="connsiteX88" fmla="*/ 262001 w 5822102"/>
                <a:gd name="connsiteY88" fmla="*/ 4352619 h 6685267"/>
                <a:gd name="connsiteX89" fmla="*/ 118679 w 5822102"/>
                <a:gd name="connsiteY89" fmla="*/ 4059853 h 6685267"/>
                <a:gd name="connsiteX90" fmla="*/ 28322 w 5822102"/>
                <a:gd name="connsiteY90" fmla="*/ 3749136 h 6685267"/>
                <a:gd name="connsiteX91" fmla="*/ 0 w 5822102"/>
                <a:gd name="connsiteY91" fmla="*/ 3428922 h 6685267"/>
                <a:gd name="connsiteX92" fmla="*/ 253052 w 5822102"/>
                <a:gd name="connsiteY92" fmla="*/ 2174356 h 6685267"/>
                <a:gd name="connsiteX93" fmla="*/ 389141 w 5822102"/>
                <a:gd name="connsiteY93" fmla="*/ 1877652 h 6685267"/>
                <a:gd name="connsiteX94" fmla="*/ 552079 w 5822102"/>
                <a:gd name="connsiteY94" fmla="*/ 1591834 h 6685267"/>
                <a:gd name="connsiteX95" fmla="*/ 954950 w 5822102"/>
                <a:gd name="connsiteY95" fmla="*/ 1061773 h 6685267"/>
                <a:gd name="connsiteX96" fmla="*/ 1192922 w 5822102"/>
                <a:gd name="connsiteY96" fmla="*/ 822626 h 6685267"/>
                <a:gd name="connsiteX97" fmla="*/ 1255939 w 5822102"/>
                <a:gd name="connsiteY97" fmla="*/ 765880 h 6685267"/>
                <a:gd name="connsiteX98" fmla="*/ 1320183 w 5822102"/>
                <a:gd name="connsiteY98" fmla="*/ 710291 h 6685267"/>
                <a:gd name="connsiteX99" fmla="*/ 1452961 w 5822102"/>
                <a:gd name="connsiteY99" fmla="*/ 603514 h 6685267"/>
                <a:gd name="connsiteX100" fmla="*/ 2033360 w 5822102"/>
                <a:gd name="connsiteY100" fmla="*/ 235818 h 6685267"/>
                <a:gd name="connsiteX101" fmla="*/ 2512513 w 5822102"/>
                <a:gd name="connsiteY101" fmla="*/ 30012 h 6685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822102" h="6685267">
                  <a:moveTo>
                    <a:pt x="2605444" y="0"/>
                  </a:moveTo>
                  <a:lnTo>
                    <a:pt x="4757391" y="0"/>
                  </a:lnTo>
                  <a:lnTo>
                    <a:pt x="4913680" y="56274"/>
                  </a:lnTo>
                  <a:cubicBezTo>
                    <a:pt x="5074659" y="119278"/>
                    <a:pt x="5229483" y="195083"/>
                    <a:pt x="5376238" y="282027"/>
                  </a:cubicBezTo>
                  <a:cubicBezTo>
                    <a:pt x="5474014" y="340105"/>
                    <a:pt x="5568080" y="403280"/>
                    <a:pt x="5658024" y="471014"/>
                  </a:cubicBezTo>
                  <a:lnTo>
                    <a:pt x="5822102" y="609109"/>
                  </a:lnTo>
                  <a:lnTo>
                    <a:pt x="5822102" y="760697"/>
                  </a:lnTo>
                  <a:lnTo>
                    <a:pt x="5707785" y="666601"/>
                  </a:lnTo>
                  <a:cubicBezTo>
                    <a:pt x="5665273" y="633682"/>
                    <a:pt x="5621749" y="602008"/>
                    <a:pt x="5577306" y="571666"/>
                  </a:cubicBezTo>
                  <a:cubicBezTo>
                    <a:pt x="5487929" y="511562"/>
                    <a:pt x="5395118" y="456089"/>
                    <a:pt x="5298630" y="407449"/>
                  </a:cubicBezTo>
                  <a:cubicBezTo>
                    <a:pt x="5106266" y="309010"/>
                    <a:pt x="4901153" y="235355"/>
                    <a:pt x="4690768" y="184979"/>
                  </a:cubicBezTo>
                  <a:cubicBezTo>
                    <a:pt x="4480382" y="134486"/>
                    <a:pt x="4264724" y="106807"/>
                    <a:pt x="4048577" y="99280"/>
                  </a:cubicBezTo>
                  <a:cubicBezTo>
                    <a:pt x="3832182" y="90709"/>
                    <a:pt x="3617997" y="102290"/>
                    <a:pt x="3405404" y="131937"/>
                  </a:cubicBezTo>
                  <a:cubicBezTo>
                    <a:pt x="3299353" y="147340"/>
                    <a:pt x="3193915" y="166449"/>
                    <a:pt x="3089702" y="190190"/>
                  </a:cubicBezTo>
                  <a:cubicBezTo>
                    <a:pt x="2985491" y="214278"/>
                    <a:pt x="2882137" y="241725"/>
                    <a:pt x="2780132" y="273457"/>
                  </a:cubicBezTo>
                  <a:cubicBezTo>
                    <a:pt x="2678126" y="305073"/>
                    <a:pt x="2577348" y="340510"/>
                    <a:pt x="2478040" y="379654"/>
                  </a:cubicBezTo>
                  <a:cubicBezTo>
                    <a:pt x="2378854" y="418914"/>
                    <a:pt x="2281017" y="461763"/>
                    <a:pt x="2184897" y="507972"/>
                  </a:cubicBezTo>
                  <a:cubicBezTo>
                    <a:pt x="1992657" y="600271"/>
                    <a:pt x="1806791" y="705542"/>
                    <a:pt x="1629141" y="823205"/>
                  </a:cubicBezTo>
                  <a:cubicBezTo>
                    <a:pt x="1584882" y="852736"/>
                    <a:pt x="1540745" y="882731"/>
                    <a:pt x="1497711" y="914000"/>
                  </a:cubicBezTo>
                  <a:cubicBezTo>
                    <a:pt x="1475888" y="929286"/>
                    <a:pt x="1454555" y="945153"/>
                    <a:pt x="1433099" y="960903"/>
                  </a:cubicBezTo>
                  <a:cubicBezTo>
                    <a:pt x="1411521" y="976537"/>
                    <a:pt x="1390311" y="992634"/>
                    <a:pt x="1369346" y="1008963"/>
                  </a:cubicBezTo>
                  <a:cubicBezTo>
                    <a:pt x="1285119" y="1074165"/>
                    <a:pt x="1202730" y="1141797"/>
                    <a:pt x="1123406" y="1212905"/>
                  </a:cubicBezTo>
                  <a:cubicBezTo>
                    <a:pt x="964391" y="1354656"/>
                    <a:pt x="816900" y="1509261"/>
                    <a:pt x="684367" y="1675564"/>
                  </a:cubicBezTo>
                  <a:cubicBezTo>
                    <a:pt x="618161" y="1758716"/>
                    <a:pt x="555512" y="1844763"/>
                    <a:pt x="497153" y="1933588"/>
                  </a:cubicBezTo>
                  <a:cubicBezTo>
                    <a:pt x="439775" y="2022877"/>
                    <a:pt x="385584" y="2114367"/>
                    <a:pt x="337770" y="2208983"/>
                  </a:cubicBezTo>
                  <a:cubicBezTo>
                    <a:pt x="325388" y="2232493"/>
                    <a:pt x="313862" y="2256349"/>
                    <a:pt x="302461" y="2280207"/>
                  </a:cubicBezTo>
                  <a:lnTo>
                    <a:pt x="285296" y="2316107"/>
                  </a:lnTo>
                  <a:lnTo>
                    <a:pt x="268991" y="2352355"/>
                  </a:lnTo>
                  <a:cubicBezTo>
                    <a:pt x="258324" y="2376560"/>
                    <a:pt x="247535" y="2400764"/>
                    <a:pt x="237849" y="2425432"/>
                  </a:cubicBezTo>
                  <a:cubicBezTo>
                    <a:pt x="228163" y="2450099"/>
                    <a:pt x="217498" y="2474419"/>
                    <a:pt x="208670" y="2499319"/>
                  </a:cubicBezTo>
                  <a:cubicBezTo>
                    <a:pt x="170909" y="2598219"/>
                    <a:pt x="138908" y="2699206"/>
                    <a:pt x="113775" y="2801929"/>
                  </a:cubicBezTo>
                  <a:cubicBezTo>
                    <a:pt x="62773" y="3006911"/>
                    <a:pt x="36659" y="3217917"/>
                    <a:pt x="36781" y="3428922"/>
                  </a:cubicBezTo>
                  <a:cubicBezTo>
                    <a:pt x="37394" y="3534078"/>
                    <a:pt x="47816" y="3639001"/>
                    <a:pt x="69148" y="3741955"/>
                  </a:cubicBezTo>
                  <a:cubicBezTo>
                    <a:pt x="91585" y="3844679"/>
                    <a:pt x="124074" y="3945202"/>
                    <a:pt x="167966" y="4041323"/>
                  </a:cubicBezTo>
                  <a:cubicBezTo>
                    <a:pt x="178387" y="4065528"/>
                    <a:pt x="190525" y="4089153"/>
                    <a:pt x="202049" y="4112894"/>
                  </a:cubicBezTo>
                  <a:cubicBezTo>
                    <a:pt x="214555" y="4136288"/>
                    <a:pt x="226447" y="4159912"/>
                    <a:pt x="239933" y="4182843"/>
                  </a:cubicBezTo>
                  <a:cubicBezTo>
                    <a:pt x="265680" y="4229167"/>
                    <a:pt x="294368" y="4274101"/>
                    <a:pt x="323916" y="4318456"/>
                  </a:cubicBezTo>
                  <a:cubicBezTo>
                    <a:pt x="353341" y="4362927"/>
                    <a:pt x="384849" y="4406240"/>
                    <a:pt x="416604" y="4449436"/>
                  </a:cubicBezTo>
                  <a:cubicBezTo>
                    <a:pt x="448847" y="4492286"/>
                    <a:pt x="482319" y="4534557"/>
                    <a:pt x="515911" y="4576711"/>
                  </a:cubicBezTo>
                  <a:cubicBezTo>
                    <a:pt x="583219" y="4661137"/>
                    <a:pt x="653594" y="4743825"/>
                    <a:pt x="722619" y="4828482"/>
                  </a:cubicBezTo>
                  <a:cubicBezTo>
                    <a:pt x="757315" y="4870637"/>
                    <a:pt x="791889" y="4913138"/>
                    <a:pt x="825972" y="4956104"/>
                  </a:cubicBezTo>
                  <a:cubicBezTo>
                    <a:pt x="859934" y="4998722"/>
                    <a:pt x="893649" y="5044004"/>
                    <a:pt x="926506" y="5085347"/>
                  </a:cubicBezTo>
                  <a:cubicBezTo>
                    <a:pt x="959119" y="5127734"/>
                    <a:pt x="993324" y="5168847"/>
                    <a:pt x="1027040" y="5210191"/>
                  </a:cubicBezTo>
                  <a:cubicBezTo>
                    <a:pt x="1061737" y="5250840"/>
                    <a:pt x="1096188" y="5291488"/>
                    <a:pt x="1132110" y="5330748"/>
                  </a:cubicBezTo>
                  <a:cubicBezTo>
                    <a:pt x="1203465" y="5409731"/>
                    <a:pt x="1277639" y="5485818"/>
                    <a:pt x="1354880" y="5558083"/>
                  </a:cubicBezTo>
                  <a:cubicBezTo>
                    <a:pt x="1509603" y="5702266"/>
                    <a:pt x="1676588" y="5830930"/>
                    <a:pt x="1855220" y="5937591"/>
                  </a:cubicBezTo>
                  <a:cubicBezTo>
                    <a:pt x="1944720" y="5990632"/>
                    <a:pt x="2036549" y="6039272"/>
                    <a:pt x="2131810" y="6080268"/>
                  </a:cubicBezTo>
                  <a:cubicBezTo>
                    <a:pt x="2226460" y="6122423"/>
                    <a:pt x="2324173" y="6157977"/>
                    <a:pt x="2423726" y="6188087"/>
                  </a:cubicBezTo>
                  <a:cubicBezTo>
                    <a:pt x="2523280" y="6218313"/>
                    <a:pt x="2624794" y="6242749"/>
                    <a:pt x="2727780" y="6262552"/>
                  </a:cubicBezTo>
                  <a:cubicBezTo>
                    <a:pt x="2830890" y="6282008"/>
                    <a:pt x="2935714" y="6295326"/>
                    <a:pt x="3041276" y="6304245"/>
                  </a:cubicBezTo>
                  <a:cubicBezTo>
                    <a:pt x="3146836" y="6313277"/>
                    <a:pt x="3253499" y="6317215"/>
                    <a:pt x="3360532" y="6317331"/>
                  </a:cubicBezTo>
                  <a:cubicBezTo>
                    <a:pt x="3387259" y="6317331"/>
                    <a:pt x="3414354" y="6317794"/>
                    <a:pt x="3439855" y="6316751"/>
                  </a:cubicBezTo>
                  <a:lnTo>
                    <a:pt x="3478721" y="6315826"/>
                  </a:lnTo>
                  <a:lnTo>
                    <a:pt x="3517463" y="6313971"/>
                  </a:lnTo>
                  <a:cubicBezTo>
                    <a:pt x="3569078" y="6311772"/>
                    <a:pt x="3620449" y="6306907"/>
                    <a:pt x="3671452" y="6301233"/>
                  </a:cubicBezTo>
                  <a:cubicBezTo>
                    <a:pt x="3875707" y="6277608"/>
                    <a:pt x="4074445" y="6225841"/>
                    <a:pt x="4265460" y="6149638"/>
                  </a:cubicBezTo>
                  <a:cubicBezTo>
                    <a:pt x="4361212" y="6111884"/>
                    <a:pt x="4454636" y="6067065"/>
                    <a:pt x="4546587" y="6018079"/>
                  </a:cubicBezTo>
                  <a:cubicBezTo>
                    <a:pt x="4638662" y="5969322"/>
                    <a:pt x="4729020" y="5915240"/>
                    <a:pt x="4818030" y="5858029"/>
                  </a:cubicBezTo>
                  <a:cubicBezTo>
                    <a:pt x="4907038" y="5800703"/>
                    <a:pt x="4994577" y="5739672"/>
                    <a:pt x="5081870" y="5676903"/>
                  </a:cubicBezTo>
                  <a:cubicBezTo>
                    <a:pt x="5125392" y="5645519"/>
                    <a:pt x="5168794" y="5613324"/>
                    <a:pt x="5212073" y="5581013"/>
                  </a:cubicBezTo>
                  <a:lnTo>
                    <a:pt x="5343625" y="5481533"/>
                  </a:lnTo>
                  <a:cubicBezTo>
                    <a:pt x="5432696" y="5414768"/>
                    <a:pt x="5521951" y="5349452"/>
                    <a:pt x="5610378" y="5284425"/>
                  </a:cubicBezTo>
                  <a:lnTo>
                    <a:pt x="5822102" y="5126414"/>
                  </a:lnTo>
                  <a:lnTo>
                    <a:pt x="5822102" y="5556641"/>
                  </a:lnTo>
                  <a:lnTo>
                    <a:pt x="5576325" y="5749979"/>
                  </a:lnTo>
                  <a:lnTo>
                    <a:pt x="5447715" y="5852818"/>
                  </a:lnTo>
                  <a:cubicBezTo>
                    <a:pt x="5403945" y="5887445"/>
                    <a:pt x="5359932" y="5922073"/>
                    <a:pt x="5315059" y="5956236"/>
                  </a:cubicBezTo>
                  <a:cubicBezTo>
                    <a:pt x="5225682" y="6024680"/>
                    <a:pt x="5133976" y="6091734"/>
                    <a:pt x="5038468" y="6155776"/>
                  </a:cubicBezTo>
                  <a:cubicBezTo>
                    <a:pt x="4943084" y="6219703"/>
                    <a:pt x="4845002" y="6281777"/>
                    <a:pt x="4741892" y="6338292"/>
                  </a:cubicBezTo>
                  <a:cubicBezTo>
                    <a:pt x="4638784" y="6394692"/>
                    <a:pt x="4532120" y="6447038"/>
                    <a:pt x="4420920" y="6492203"/>
                  </a:cubicBezTo>
                  <a:cubicBezTo>
                    <a:pt x="4199255" y="6583693"/>
                    <a:pt x="3959813" y="6644840"/>
                    <a:pt x="3717672" y="6670434"/>
                  </a:cubicBezTo>
                  <a:cubicBezTo>
                    <a:pt x="3657106" y="6676456"/>
                    <a:pt x="3596419" y="6681321"/>
                    <a:pt x="3535853" y="6683289"/>
                  </a:cubicBezTo>
                  <a:lnTo>
                    <a:pt x="3490367" y="6684910"/>
                  </a:lnTo>
                  <a:lnTo>
                    <a:pt x="3445005" y="6685142"/>
                  </a:lnTo>
                  <a:cubicBezTo>
                    <a:pt x="3414354" y="6685605"/>
                    <a:pt x="3385297" y="6684679"/>
                    <a:pt x="3355872" y="6684100"/>
                  </a:cubicBezTo>
                  <a:cubicBezTo>
                    <a:pt x="3297146" y="6683405"/>
                    <a:pt x="3238052" y="6680047"/>
                    <a:pt x="3179203" y="6677150"/>
                  </a:cubicBezTo>
                  <a:cubicBezTo>
                    <a:pt x="3120232" y="6672519"/>
                    <a:pt x="3061259" y="6668233"/>
                    <a:pt x="3002410" y="6661169"/>
                  </a:cubicBezTo>
                  <a:cubicBezTo>
                    <a:pt x="2884589" y="6647851"/>
                    <a:pt x="2766891" y="6629669"/>
                    <a:pt x="2650296" y="6604191"/>
                  </a:cubicBezTo>
                  <a:cubicBezTo>
                    <a:pt x="2533702" y="6578713"/>
                    <a:pt x="2418456" y="6545938"/>
                    <a:pt x="2306028" y="6505869"/>
                  </a:cubicBezTo>
                  <a:cubicBezTo>
                    <a:pt x="2193602" y="6465683"/>
                    <a:pt x="2084118" y="6417738"/>
                    <a:pt x="1978803" y="6363307"/>
                  </a:cubicBezTo>
                  <a:cubicBezTo>
                    <a:pt x="1873855" y="6308066"/>
                    <a:pt x="1773077" y="6246340"/>
                    <a:pt x="1678428" y="6177779"/>
                  </a:cubicBezTo>
                  <a:cubicBezTo>
                    <a:pt x="1488393" y="6041356"/>
                    <a:pt x="1321900" y="5881423"/>
                    <a:pt x="1175880" y="5710373"/>
                  </a:cubicBezTo>
                  <a:cubicBezTo>
                    <a:pt x="1103177" y="5624441"/>
                    <a:pt x="1035501" y="5535732"/>
                    <a:pt x="971502" y="5445399"/>
                  </a:cubicBezTo>
                  <a:cubicBezTo>
                    <a:pt x="907380" y="5355069"/>
                    <a:pt x="847550" y="5262768"/>
                    <a:pt x="790909" y="5169078"/>
                  </a:cubicBezTo>
                  <a:cubicBezTo>
                    <a:pt x="761974" y="5121712"/>
                    <a:pt x="735492" y="5077357"/>
                    <a:pt x="706680" y="5031959"/>
                  </a:cubicBezTo>
                  <a:cubicBezTo>
                    <a:pt x="678114" y="4986910"/>
                    <a:pt x="649058" y="4941860"/>
                    <a:pt x="619143" y="4897157"/>
                  </a:cubicBezTo>
                  <a:lnTo>
                    <a:pt x="436465" y="4628710"/>
                  </a:lnTo>
                  <a:cubicBezTo>
                    <a:pt x="406182" y="4583544"/>
                    <a:pt x="376267" y="4538147"/>
                    <a:pt x="347088" y="4492171"/>
                  </a:cubicBezTo>
                  <a:cubicBezTo>
                    <a:pt x="317908" y="4446194"/>
                    <a:pt x="288974" y="4400102"/>
                    <a:pt x="262001" y="4352619"/>
                  </a:cubicBezTo>
                  <a:cubicBezTo>
                    <a:pt x="207934" y="4258119"/>
                    <a:pt x="158280" y="4160840"/>
                    <a:pt x="118679" y="4059853"/>
                  </a:cubicBezTo>
                  <a:cubicBezTo>
                    <a:pt x="78343" y="3959214"/>
                    <a:pt x="48429" y="3854870"/>
                    <a:pt x="28322" y="3749136"/>
                  </a:cubicBezTo>
                  <a:cubicBezTo>
                    <a:pt x="9073" y="3643402"/>
                    <a:pt x="0" y="3536046"/>
                    <a:pt x="0" y="3428922"/>
                  </a:cubicBezTo>
                  <a:cubicBezTo>
                    <a:pt x="1594" y="3001816"/>
                    <a:pt x="89010" y="2575868"/>
                    <a:pt x="253052" y="2174356"/>
                  </a:cubicBezTo>
                  <a:cubicBezTo>
                    <a:pt x="294246" y="2074066"/>
                    <a:pt x="338873" y="1974700"/>
                    <a:pt x="389141" y="1877652"/>
                  </a:cubicBezTo>
                  <a:cubicBezTo>
                    <a:pt x="438672" y="1780256"/>
                    <a:pt x="493230" y="1684945"/>
                    <a:pt x="552079" y="1591834"/>
                  </a:cubicBezTo>
                  <a:cubicBezTo>
                    <a:pt x="669900" y="1405728"/>
                    <a:pt x="804394" y="1227729"/>
                    <a:pt x="954950" y="1061773"/>
                  </a:cubicBezTo>
                  <a:cubicBezTo>
                    <a:pt x="1030597" y="979085"/>
                    <a:pt x="1109552" y="898829"/>
                    <a:pt x="1192922" y="822626"/>
                  </a:cubicBezTo>
                  <a:cubicBezTo>
                    <a:pt x="1213642" y="803402"/>
                    <a:pt x="1234483" y="784409"/>
                    <a:pt x="1255939" y="765880"/>
                  </a:cubicBezTo>
                  <a:cubicBezTo>
                    <a:pt x="1277273" y="747234"/>
                    <a:pt x="1298237" y="728241"/>
                    <a:pt x="1320183" y="710291"/>
                  </a:cubicBezTo>
                  <a:cubicBezTo>
                    <a:pt x="1363585" y="673811"/>
                    <a:pt x="1408088" y="638489"/>
                    <a:pt x="1452961" y="603514"/>
                  </a:cubicBezTo>
                  <a:cubicBezTo>
                    <a:pt x="1633310" y="464543"/>
                    <a:pt x="1828125" y="341437"/>
                    <a:pt x="2033360" y="235818"/>
                  </a:cubicBezTo>
                  <a:cubicBezTo>
                    <a:pt x="2187242" y="156561"/>
                    <a:pt x="2347554" y="87597"/>
                    <a:pt x="2512513" y="30012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5102EBE-A80F-4CFF-B1DD-941EF9728B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04998" y="98659"/>
              <a:ext cx="5774333" cy="6315453"/>
            </a:xfrm>
            <a:custGeom>
              <a:avLst/>
              <a:gdLst>
                <a:gd name="connsiteX0" fmla="*/ 3707237 w 5774333"/>
                <a:gd name="connsiteY0" fmla="*/ 1489 h 6315453"/>
                <a:gd name="connsiteX1" fmla="*/ 4037665 w 5774333"/>
                <a:gd name="connsiteY1" fmla="*/ 6121 h 6315453"/>
                <a:gd name="connsiteX2" fmla="*/ 4692239 w 5774333"/>
                <a:gd name="connsiteY2" fmla="*/ 102128 h 6315453"/>
                <a:gd name="connsiteX3" fmla="*/ 5315059 w 5774333"/>
                <a:gd name="connsiteY3" fmla="*/ 324945 h 6315453"/>
                <a:gd name="connsiteX4" fmla="*/ 5738325 w 5774333"/>
                <a:gd name="connsiteY4" fmla="*/ 578286 h 6315453"/>
                <a:gd name="connsiteX5" fmla="*/ 5774333 w 5774333"/>
                <a:gd name="connsiteY5" fmla="*/ 606551 h 6315453"/>
                <a:gd name="connsiteX6" fmla="*/ 5774333 w 5774333"/>
                <a:gd name="connsiteY6" fmla="*/ 975490 h 6315453"/>
                <a:gd name="connsiteX7" fmla="*/ 5676001 w 5774333"/>
                <a:gd name="connsiteY7" fmla="*/ 889749 h 6315453"/>
                <a:gd name="connsiteX8" fmla="*/ 5177132 w 5774333"/>
                <a:gd name="connsiteY8" fmla="*/ 581926 h 6315453"/>
                <a:gd name="connsiteX9" fmla="*/ 4615735 w 5774333"/>
                <a:gd name="connsiteY9" fmla="*/ 388640 h 6315453"/>
                <a:gd name="connsiteX10" fmla="*/ 4020010 w 5774333"/>
                <a:gd name="connsiteY10" fmla="*/ 308500 h 6315453"/>
                <a:gd name="connsiteX11" fmla="*/ 3416315 w 5774333"/>
                <a:gd name="connsiteY11" fmla="*/ 328882 h 6315453"/>
                <a:gd name="connsiteX12" fmla="*/ 2823779 w 5774333"/>
                <a:gd name="connsiteY12" fmla="*/ 446545 h 6315453"/>
                <a:gd name="connsiteX13" fmla="*/ 2256987 w 5774333"/>
                <a:gd name="connsiteY13" fmla="*/ 651296 h 6315453"/>
                <a:gd name="connsiteX14" fmla="*/ 1244169 w 5774333"/>
                <a:gd name="connsiteY14" fmla="*/ 1280374 h 6315453"/>
                <a:gd name="connsiteX15" fmla="*/ 830141 w 5774333"/>
                <a:gd name="connsiteY15" fmla="*/ 1700184 h 6315453"/>
                <a:gd name="connsiteX16" fmla="*/ 502792 w 5774333"/>
                <a:gd name="connsiteY16" fmla="*/ 2182300 h 6315453"/>
                <a:gd name="connsiteX17" fmla="*/ 280637 w 5774333"/>
                <a:gd name="connsiteY17" fmla="*/ 2715256 h 6315453"/>
                <a:gd name="connsiteX18" fmla="*/ 199843 w 5774333"/>
                <a:gd name="connsiteY18" fmla="*/ 3283418 h 6315453"/>
                <a:gd name="connsiteX19" fmla="*/ 233926 w 5774333"/>
                <a:gd name="connsiteY19" fmla="*/ 3561593 h 6315453"/>
                <a:gd name="connsiteX20" fmla="*/ 334582 w 5774333"/>
                <a:gd name="connsiteY20" fmla="*/ 3821816 h 6315453"/>
                <a:gd name="connsiteX21" fmla="*/ 404834 w 5774333"/>
                <a:gd name="connsiteY21" fmla="*/ 3944343 h 6315453"/>
                <a:gd name="connsiteX22" fmla="*/ 485506 w 5774333"/>
                <a:gd name="connsiteY22" fmla="*/ 4062932 h 6315453"/>
                <a:gd name="connsiteX23" fmla="*/ 671861 w 5774333"/>
                <a:gd name="connsiteY23" fmla="*/ 4292120 h 6315453"/>
                <a:gd name="connsiteX24" fmla="*/ 873542 w 5774333"/>
                <a:gd name="connsiteY24" fmla="*/ 4523044 h 6315453"/>
                <a:gd name="connsiteX25" fmla="*/ 973831 w 5774333"/>
                <a:gd name="connsiteY25" fmla="*/ 4643601 h 6315453"/>
                <a:gd name="connsiteX26" fmla="*/ 1022014 w 5774333"/>
                <a:gd name="connsiteY26" fmla="*/ 4702780 h 6315453"/>
                <a:gd name="connsiteX27" fmla="*/ 1069215 w 5774333"/>
                <a:gd name="connsiteY27" fmla="*/ 4759411 h 6315453"/>
                <a:gd name="connsiteX28" fmla="*/ 1474784 w 5774333"/>
                <a:gd name="connsiteY28" fmla="*/ 5177948 h 6315453"/>
                <a:gd name="connsiteX29" fmla="*/ 1690442 w 5774333"/>
                <a:gd name="connsiteY29" fmla="*/ 5366255 h 6315453"/>
                <a:gd name="connsiteX30" fmla="*/ 1916276 w 5774333"/>
                <a:gd name="connsiteY30" fmla="*/ 5539852 h 6315453"/>
                <a:gd name="connsiteX31" fmla="*/ 2420784 w 5774333"/>
                <a:gd name="connsiteY31" fmla="*/ 5814437 h 6315453"/>
                <a:gd name="connsiteX32" fmla="*/ 2703015 w 5774333"/>
                <a:gd name="connsiteY32" fmla="*/ 5892029 h 6315453"/>
                <a:gd name="connsiteX33" fmla="*/ 2775350 w 5774333"/>
                <a:gd name="connsiteY33" fmla="*/ 5905695 h 6315453"/>
                <a:gd name="connsiteX34" fmla="*/ 2848299 w 5774333"/>
                <a:gd name="connsiteY34" fmla="*/ 5917161 h 6315453"/>
                <a:gd name="connsiteX35" fmla="*/ 2995544 w 5774333"/>
                <a:gd name="connsiteY35" fmla="*/ 5933605 h 6315453"/>
                <a:gd name="connsiteX36" fmla="*/ 3069596 w 5774333"/>
                <a:gd name="connsiteY36" fmla="*/ 5938933 h 6315453"/>
                <a:gd name="connsiteX37" fmla="*/ 3143894 w 5774333"/>
                <a:gd name="connsiteY37" fmla="*/ 5942639 h 6315453"/>
                <a:gd name="connsiteX38" fmla="*/ 3218436 w 5774333"/>
                <a:gd name="connsiteY38" fmla="*/ 5944260 h 6315453"/>
                <a:gd name="connsiteX39" fmla="*/ 3293101 w 5774333"/>
                <a:gd name="connsiteY39" fmla="*/ 5943913 h 6315453"/>
                <a:gd name="connsiteX40" fmla="*/ 3330494 w 5774333"/>
                <a:gd name="connsiteY40" fmla="*/ 5943565 h 6315453"/>
                <a:gd name="connsiteX41" fmla="*/ 3366540 w 5774333"/>
                <a:gd name="connsiteY41" fmla="*/ 5942059 h 6315453"/>
                <a:gd name="connsiteX42" fmla="*/ 3402462 w 5774333"/>
                <a:gd name="connsiteY42" fmla="*/ 5940323 h 6315453"/>
                <a:gd name="connsiteX43" fmla="*/ 3438262 w 5774333"/>
                <a:gd name="connsiteY43" fmla="*/ 5937543 h 6315453"/>
                <a:gd name="connsiteX44" fmla="*/ 3580236 w 5774333"/>
                <a:gd name="connsiteY44" fmla="*/ 5920982 h 6315453"/>
                <a:gd name="connsiteX45" fmla="*/ 4121034 w 5774333"/>
                <a:gd name="connsiteY45" fmla="*/ 5753290 h 6315453"/>
                <a:gd name="connsiteX46" fmla="*/ 4620639 w 5774333"/>
                <a:gd name="connsiteY46" fmla="*/ 5459364 h 6315453"/>
                <a:gd name="connsiteX47" fmla="*/ 4741771 w 5774333"/>
                <a:gd name="connsiteY47" fmla="*/ 5372971 h 6315453"/>
                <a:gd name="connsiteX48" fmla="*/ 4862901 w 5774333"/>
                <a:gd name="connsiteY48" fmla="*/ 5283682 h 6315453"/>
                <a:gd name="connsiteX49" fmla="*/ 5108229 w 5774333"/>
                <a:gd name="connsiteY49" fmla="*/ 5098386 h 6315453"/>
                <a:gd name="connsiteX50" fmla="*/ 5612493 w 5774333"/>
                <a:gd name="connsiteY50" fmla="*/ 4739724 h 6315453"/>
                <a:gd name="connsiteX51" fmla="*/ 5774333 w 5774333"/>
                <a:gd name="connsiteY51" fmla="*/ 4623488 h 6315453"/>
                <a:gd name="connsiteX52" fmla="*/ 5774333 w 5774333"/>
                <a:gd name="connsiteY52" fmla="*/ 5232926 h 6315453"/>
                <a:gd name="connsiteX53" fmla="*/ 5676492 w 5774333"/>
                <a:gd name="connsiteY53" fmla="*/ 5306859 h 6315453"/>
                <a:gd name="connsiteX54" fmla="*/ 5426260 w 5774333"/>
                <a:gd name="connsiteY54" fmla="*/ 5486233 h 6315453"/>
                <a:gd name="connsiteX55" fmla="*/ 5300225 w 5774333"/>
                <a:gd name="connsiteY55" fmla="*/ 5576217 h 6315453"/>
                <a:gd name="connsiteX56" fmla="*/ 5170757 w 5774333"/>
                <a:gd name="connsiteY56" fmla="*/ 5666780 h 6315453"/>
                <a:gd name="connsiteX57" fmla="*/ 5038100 w 5774333"/>
                <a:gd name="connsiteY57" fmla="*/ 5756185 h 6315453"/>
                <a:gd name="connsiteX58" fmla="*/ 4901276 w 5774333"/>
                <a:gd name="connsiteY58" fmla="*/ 5843043 h 6315453"/>
                <a:gd name="connsiteX59" fmla="*/ 4614019 w 5774333"/>
                <a:gd name="connsiteY59" fmla="*/ 6006103 h 6315453"/>
                <a:gd name="connsiteX60" fmla="*/ 4305061 w 5774333"/>
                <a:gd name="connsiteY60" fmla="*/ 6144726 h 6315453"/>
                <a:gd name="connsiteX61" fmla="*/ 3632710 w 5774333"/>
                <a:gd name="connsiteY61" fmla="*/ 6304196 h 6315453"/>
                <a:gd name="connsiteX62" fmla="*/ 3459594 w 5774333"/>
                <a:gd name="connsiteY62" fmla="*/ 6314504 h 6315453"/>
                <a:gd name="connsiteX63" fmla="*/ 3416315 w 5774333"/>
                <a:gd name="connsiteY63" fmla="*/ 6315429 h 6315453"/>
                <a:gd name="connsiteX64" fmla="*/ 3373159 w 5774333"/>
                <a:gd name="connsiteY64" fmla="*/ 6315198 h 6315453"/>
                <a:gd name="connsiteX65" fmla="*/ 3330127 w 5774333"/>
                <a:gd name="connsiteY65" fmla="*/ 6314735 h 6315453"/>
                <a:gd name="connsiteX66" fmla="*/ 3288320 w 5774333"/>
                <a:gd name="connsiteY66" fmla="*/ 6313230 h 6315453"/>
                <a:gd name="connsiteX67" fmla="*/ 2954350 w 5774333"/>
                <a:gd name="connsiteY67" fmla="*/ 6288098 h 6315453"/>
                <a:gd name="connsiteX68" fmla="*/ 2622466 w 5774333"/>
                <a:gd name="connsiteY68" fmla="*/ 6232742 h 6315453"/>
                <a:gd name="connsiteX69" fmla="*/ 2296466 w 5774333"/>
                <a:gd name="connsiteY69" fmla="*/ 6146001 h 6315453"/>
                <a:gd name="connsiteX70" fmla="*/ 1672419 w 5774333"/>
                <a:gd name="connsiteY70" fmla="*/ 5885197 h 6315453"/>
                <a:gd name="connsiteX71" fmla="*/ 1146578 w 5774333"/>
                <a:gd name="connsiteY71" fmla="*/ 5479168 h 6315453"/>
                <a:gd name="connsiteX72" fmla="*/ 933372 w 5774333"/>
                <a:gd name="connsiteY72" fmla="*/ 5234810 h 6315453"/>
                <a:gd name="connsiteX73" fmla="*/ 747140 w 5774333"/>
                <a:gd name="connsiteY73" fmla="*/ 4976091 h 6315453"/>
                <a:gd name="connsiteX74" fmla="*/ 703616 w 5774333"/>
                <a:gd name="connsiteY74" fmla="*/ 4910196 h 6315453"/>
                <a:gd name="connsiteX75" fmla="*/ 662053 w 5774333"/>
                <a:gd name="connsiteY75" fmla="*/ 4846269 h 6315453"/>
                <a:gd name="connsiteX76" fmla="*/ 580033 w 5774333"/>
                <a:gd name="connsiteY76" fmla="*/ 4722352 h 6315453"/>
                <a:gd name="connsiteX77" fmla="*/ 410105 w 5774333"/>
                <a:gd name="connsiteY77" fmla="*/ 4469193 h 6315453"/>
                <a:gd name="connsiteX78" fmla="*/ 244224 w 5774333"/>
                <a:gd name="connsiteY78" fmla="*/ 4201556 h 6315453"/>
                <a:gd name="connsiteX79" fmla="*/ 169437 w 5774333"/>
                <a:gd name="connsiteY79" fmla="*/ 4059690 h 6315453"/>
                <a:gd name="connsiteX80" fmla="*/ 105929 w 5774333"/>
                <a:gd name="connsiteY80" fmla="*/ 3911221 h 6315453"/>
                <a:gd name="connsiteX81" fmla="*/ 57256 w 5774333"/>
                <a:gd name="connsiteY81" fmla="*/ 3757195 h 6315453"/>
                <a:gd name="connsiteX82" fmla="*/ 39111 w 5774333"/>
                <a:gd name="connsiteY82" fmla="*/ 3678677 h 6315453"/>
                <a:gd name="connsiteX83" fmla="*/ 31142 w 5774333"/>
                <a:gd name="connsiteY83" fmla="*/ 3639300 h 6315453"/>
                <a:gd name="connsiteX84" fmla="*/ 24521 w 5774333"/>
                <a:gd name="connsiteY84" fmla="*/ 3599809 h 6315453"/>
                <a:gd name="connsiteX85" fmla="*/ 0 w 5774333"/>
                <a:gd name="connsiteY85" fmla="*/ 3283418 h 6315453"/>
                <a:gd name="connsiteX86" fmla="*/ 68045 w 5774333"/>
                <a:gd name="connsiteY86" fmla="*/ 2666963 h 6315453"/>
                <a:gd name="connsiteX87" fmla="*/ 272546 w 5774333"/>
                <a:gd name="connsiteY87" fmla="*/ 2076334 h 6315453"/>
                <a:gd name="connsiteX88" fmla="*/ 1039300 w 5774333"/>
                <a:gd name="connsiteY88" fmla="*/ 1073307 h 6315453"/>
                <a:gd name="connsiteX89" fmla="*/ 1547733 w 5774333"/>
                <a:gd name="connsiteY89" fmla="*/ 680365 h 6315453"/>
                <a:gd name="connsiteX90" fmla="*/ 2115995 w 5774333"/>
                <a:gd name="connsiteY90" fmla="*/ 368373 h 6315453"/>
                <a:gd name="connsiteX91" fmla="*/ 3377451 w 5774333"/>
                <a:gd name="connsiteY91" fmla="*/ 24304 h 6315453"/>
                <a:gd name="connsiteX92" fmla="*/ 3707237 w 5774333"/>
                <a:gd name="connsiteY92" fmla="*/ 1489 h 6315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74333" h="6315453">
                  <a:moveTo>
                    <a:pt x="3707237" y="1489"/>
                  </a:moveTo>
                  <a:cubicBezTo>
                    <a:pt x="3817502" y="-1522"/>
                    <a:pt x="3927875" y="41"/>
                    <a:pt x="4037665" y="6121"/>
                  </a:cubicBezTo>
                  <a:cubicBezTo>
                    <a:pt x="4257614" y="18745"/>
                    <a:pt x="4477439" y="49665"/>
                    <a:pt x="4692239" y="102128"/>
                  </a:cubicBezTo>
                  <a:cubicBezTo>
                    <a:pt x="4907039" y="154474"/>
                    <a:pt x="5116811" y="228592"/>
                    <a:pt x="5315059" y="324945"/>
                  </a:cubicBezTo>
                  <a:cubicBezTo>
                    <a:pt x="5463562" y="397211"/>
                    <a:pt x="5606133" y="481527"/>
                    <a:pt x="5738325" y="578286"/>
                  </a:cubicBezTo>
                  <a:lnTo>
                    <a:pt x="5774333" y="606551"/>
                  </a:lnTo>
                  <a:lnTo>
                    <a:pt x="5774333" y="975490"/>
                  </a:lnTo>
                  <a:lnTo>
                    <a:pt x="5676001" y="889749"/>
                  </a:lnTo>
                  <a:cubicBezTo>
                    <a:pt x="5522381" y="769886"/>
                    <a:pt x="5355519" y="665657"/>
                    <a:pt x="5177132" y="581926"/>
                  </a:cubicBezTo>
                  <a:cubicBezTo>
                    <a:pt x="4998867" y="497965"/>
                    <a:pt x="4810183" y="433574"/>
                    <a:pt x="4615735" y="388640"/>
                  </a:cubicBezTo>
                  <a:cubicBezTo>
                    <a:pt x="4421289" y="343591"/>
                    <a:pt x="4221446" y="317649"/>
                    <a:pt x="4020010" y="308500"/>
                  </a:cubicBezTo>
                  <a:cubicBezTo>
                    <a:pt x="3818207" y="298887"/>
                    <a:pt x="3616649" y="305257"/>
                    <a:pt x="3416315" y="328882"/>
                  </a:cubicBezTo>
                  <a:cubicBezTo>
                    <a:pt x="3216106" y="352623"/>
                    <a:pt x="3017736" y="392346"/>
                    <a:pt x="2823779" y="446545"/>
                  </a:cubicBezTo>
                  <a:cubicBezTo>
                    <a:pt x="2629699" y="500513"/>
                    <a:pt x="2440401" y="570345"/>
                    <a:pt x="2256987" y="651296"/>
                  </a:cubicBezTo>
                  <a:cubicBezTo>
                    <a:pt x="1889058" y="811461"/>
                    <a:pt x="1545527" y="1023856"/>
                    <a:pt x="1244169" y="1280374"/>
                  </a:cubicBezTo>
                  <a:cubicBezTo>
                    <a:pt x="1093982" y="1409039"/>
                    <a:pt x="954828" y="1549400"/>
                    <a:pt x="830141" y="1700184"/>
                  </a:cubicBezTo>
                  <a:cubicBezTo>
                    <a:pt x="705209" y="1850736"/>
                    <a:pt x="594989" y="2012176"/>
                    <a:pt x="502792" y="2182300"/>
                  </a:cubicBezTo>
                  <a:cubicBezTo>
                    <a:pt x="410595" y="2352308"/>
                    <a:pt x="333847" y="2530307"/>
                    <a:pt x="280637" y="2715256"/>
                  </a:cubicBezTo>
                  <a:cubicBezTo>
                    <a:pt x="227306" y="2899741"/>
                    <a:pt x="199719" y="3091521"/>
                    <a:pt x="199843" y="3283418"/>
                  </a:cubicBezTo>
                  <a:cubicBezTo>
                    <a:pt x="200946" y="3377687"/>
                    <a:pt x="210754" y="3471261"/>
                    <a:pt x="233926" y="3561593"/>
                  </a:cubicBezTo>
                  <a:cubicBezTo>
                    <a:pt x="256730" y="3652040"/>
                    <a:pt x="292162" y="3738550"/>
                    <a:pt x="334582" y="3821816"/>
                  </a:cubicBezTo>
                  <a:cubicBezTo>
                    <a:pt x="356038" y="3863392"/>
                    <a:pt x="379823" y="3904157"/>
                    <a:pt x="404834" y="3944343"/>
                  </a:cubicBezTo>
                  <a:cubicBezTo>
                    <a:pt x="430212" y="3984413"/>
                    <a:pt x="457308" y="4023905"/>
                    <a:pt x="485506" y="4062932"/>
                  </a:cubicBezTo>
                  <a:cubicBezTo>
                    <a:pt x="542639" y="4140757"/>
                    <a:pt x="606146" y="4216265"/>
                    <a:pt x="671861" y="4292120"/>
                  </a:cubicBezTo>
                  <a:cubicBezTo>
                    <a:pt x="737576" y="4368091"/>
                    <a:pt x="806234" y="4444062"/>
                    <a:pt x="873542" y="4523044"/>
                  </a:cubicBezTo>
                  <a:cubicBezTo>
                    <a:pt x="907258" y="4562419"/>
                    <a:pt x="940606" y="4602721"/>
                    <a:pt x="973831" y="4643601"/>
                  </a:cubicBezTo>
                  <a:lnTo>
                    <a:pt x="1022014" y="4702780"/>
                  </a:lnTo>
                  <a:cubicBezTo>
                    <a:pt x="1037829" y="4721658"/>
                    <a:pt x="1052910" y="4740998"/>
                    <a:pt x="1069215" y="4759411"/>
                  </a:cubicBezTo>
                  <a:cubicBezTo>
                    <a:pt x="1196477" y="4909269"/>
                    <a:pt x="1334527" y="5047199"/>
                    <a:pt x="1474784" y="5177948"/>
                  </a:cubicBezTo>
                  <a:cubicBezTo>
                    <a:pt x="1545281" y="5243033"/>
                    <a:pt x="1617003" y="5305917"/>
                    <a:pt x="1690442" y="5366255"/>
                  </a:cubicBezTo>
                  <a:cubicBezTo>
                    <a:pt x="1763881" y="5426591"/>
                    <a:pt x="1838668" y="5484959"/>
                    <a:pt x="1916276" y="5539852"/>
                  </a:cubicBezTo>
                  <a:cubicBezTo>
                    <a:pt x="2070877" y="5649872"/>
                    <a:pt x="2237617" y="5748194"/>
                    <a:pt x="2420784" y="5814437"/>
                  </a:cubicBezTo>
                  <a:cubicBezTo>
                    <a:pt x="2512124" y="5847559"/>
                    <a:pt x="2606773" y="5872921"/>
                    <a:pt x="2703015" y="5892029"/>
                  </a:cubicBezTo>
                  <a:cubicBezTo>
                    <a:pt x="2727168" y="5896546"/>
                    <a:pt x="2751075" y="5901758"/>
                    <a:pt x="2775350" y="5905695"/>
                  </a:cubicBezTo>
                  <a:lnTo>
                    <a:pt x="2848299" y="5917161"/>
                  </a:lnTo>
                  <a:cubicBezTo>
                    <a:pt x="2897218" y="5923298"/>
                    <a:pt x="2946136" y="5929784"/>
                    <a:pt x="2995544" y="5933605"/>
                  </a:cubicBezTo>
                  <a:cubicBezTo>
                    <a:pt x="3020188" y="5935806"/>
                    <a:pt x="3044831" y="5937891"/>
                    <a:pt x="3069596" y="5938933"/>
                  </a:cubicBezTo>
                  <a:cubicBezTo>
                    <a:pt x="3094362" y="5940090"/>
                    <a:pt x="3119005" y="5941943"/>
                    <a:pt x="3143894" y="5942639"/>
                  </a:cubicBezTo>
                  <a:lnTo>
                    <a:pt x="3218436" y="5944260"/>
                  </a:lnTo>
                  <a:cubicBezTo>
                    <a:pt x="3243201" y="5944838"/>
                    <a:pt x="3268212" y="5944029"/>
                    <a:pt x="3293101" y="5943913"/>
                  </a:cubicBezTo>
                  <a:lnTo>
                    <a:pt x="3330494" y="5943565"/>
                  </a:lnTo>
                  <a:cubicBezTo>
                    <a:pt x="3342632" y="5943218"/>
                    <a:pt x="3354524" y="5942523"/>
                    <a:pt x="3366540" y="5942059"/>
                  </a:cubicBezTo>
                  <a:cubicBezTo>
                    <a:pt x="3378554" y="5941480"/>
                    <a:pt x="3390570" y="5941134"/>
                    <a:pt x="3402462" y="5940323"/>
                  </a:cubicBezTo>
                  <a:lnTo>
                    <a:pt x="3438262" y="5937543"/>
                  </a:lnTo>
                  <a:cubicBezTo>
                    <a:pt x="3485954" y="5933953"/>
                    <a:pt x="3533279" y="5927931"/>
                    <a:pt x="3580236" y="5920982"/>
                  </a:cubicBezTo>
                  <a:cubicBezTo>
                    <a:pt x="3768185" y="5891567"/>
                    <a:pt x="3948901" y="5834010"/>
                    <a:pt x="4121034" y="5753290"/>
                  </a:cubicBezTo>
                  <a:cubicBezTo>
                    <a:pt x="4293782" y="5673497"/>
                    <a:pt x="4458191" y="5571353"/>
                    <a:pt x="4620639" y="5459364"/>
                  </a:cubicBezTo>
                  <a:cubicBezTo>
                    <a:pt x="4661221" y="5431455"/>
                    <a:pt x="4701557" y="5402271"/>
                    <a:pt x="4741771" y="5372971"/>
                  </a:cubicBezTo>
                  <a:cubicBezTo>
                    <a:pt x="4782230" y="5343672"/>
                    <a:pt x="4822566" y="5313908"/>
                    <a:pt x="4862901" y="5283682"/>
                  </a:cubicBezTo>
                  <a:lnTo>
                    <a:pt x="5108229" y="5098386"/>
                  </a:lnTo>
                  <a:cubicBezTo>
                    <a:pt x="5276563" y="4972270"/>
                    <a:pt x="5446489" y="4854838"/>
                    <a:pt x="5612493" y="4739724"/>
                  </a:cubicBezTo>
                  <a:lnTo>
                    <a:pt x="5774333" y="4623488"/>
                  </a:lnTo>
                  <a:lnTo>
                    <a:pt x="5774333" y="5232926"/>
                  </a:lnTo>
                  <a:lnTo>
                    <a:pt x="5676492" y="5306859"/>
                  </a:lnTo>
                  <a:cubicBezTo>
                    <a:pt x="5592693" y="5367905"/>
                    <a:pt x="5508955" y="5427286"/>
                    <a:pt x="5426260" y="5486233"/>
                  </a:cubicBezTo>
                  <a:lnTo>
                    <a:pt x="5300225" y="5576217"/>
                  </a:lnTo>
                  <a:cubicBezTo>
                    <a:pt x="5257559" y="5606443"/>
                    <a:pt x="5214525" y="5636901"/>
                    <a:pt x="5170757" y="5666780"/>
                  </a:cubicBezTo>
                  <a:cubicBezTo>
                    <a:pt x="5127110" y="5696775"/>
                    <a:pt x="5082973" y="5726654"/>
                    <a:pt x="5038100" y="5756185"/>
                  </a:cubicBezTo>
                  <a:cubicBezTo>
                    <a:pt x="4993106" y="5785486"/>
                    <a:pt x="4947743" y="5814553"/>
                    <a:pt x="4901276" y="5843043"/>
                  </a:cubicBezTo>
                  <a:cubicBezTo>
                    <a:pt x="4808835" y="5900136"/>
                    <a:pt x="4713449" y="5955494"/>
                    <a:pt x="4614019" y="6006103"/>
                  </a:cubicBezTo>
                  <a:cubicBezTo>
                    <a:pt x="4514711" y="6056943"/>
                    <a:pt x="4411971" y="6104192"/>
                    <a:pt x="4305061" y="6144726"/>
                  </a:cubicBezTo>
                  <a:cubicBezTo>
                    <a:pt x="4092223" y="6226952"/>
                    <a:pt x="3863569" y="6282424"/>
                    <a:pt x="3632710" y="6304196"/>
                  </a:cubicBezTo>
                  <a:cubicBezTo>
                    <a:pt x="3574964" y="6309408"/>
                    <a:pt x="3517218" y="6313345"/>
                    <a:pt x="3459594" y="6314504"/>
                  </a:cubicBezTo>
                  <a:lnTo>
                    <a:pt x="3416315" y="6315429"/>
                  </a:lnTo>
                  <a:cubicBezTo>
                    <a:pt x="3401971" y="6315546"/>
                    <a:pt x="3387505" y="6315198"/>
                    <a:pt x="3373159" y="6315198"/>
                  </a:cubicBezTo>
                  <a:lnTo>
                    <a:pt x="3330127" y="6314735"/>
                  </a:lnTo>
                  <a:lnTo>
                    <a:pt x="3288320" y="6313230"/>
                  </a:lnTo>
                  <a:cubicBezTo>
                    <a:pt x="3176996" y="6309870"/>
                    <a:pt x="3065428" y="6301533"/>
                    <a:pt x="2954350" y="6288098"/>
                  </a:cubicBezTo>
                  <a:cubicBezTo>
                    <a:pt x="2843150" y="6275360"/>
                    <a:pt x="2732194" y="6257061"/>
                    <a:pt x="2622466" y="6232742"/>
                  </a:cubicBezTo>
                  <a:cubicBezTo>
                    <a:pt x="2512859" y="6208190"/>
                    <a:pt x="2404110" y="6179122"/>
                    <a:pt x="2296466" y="6146001"/>
                  </a:cubicBezTo>
                  <a:cubicBezTo>
                    <a:pt x="2081544" y="6079179"/>
                    <a:pt x="1869073" y="5996027"/>
                    <a:pt x="1672419" y="5885197"/>
                  </a:cubicBezTo>
                  <a:cubicBezTo>
                    <a:pt x="1475643" y="5774599"/>
                    <a:pt x="1299954" y="5634353"/>
                    <a:pt x="1146578" y="5479168"/>
                  </a:cubicBezTo>
                  <a:cubicBezTo>
                    <a:pt x="1069461" y="5401692"/>
                    <a:pt x="999333" y="5319235"/>
                    <a:pt x="933372" y="5234810"/>
                  </a:cubicBezTo>
                  <a:cubicBezTo>
                    <a:pt x="867781" y="5150038"/>
                    <a:pt x="805375" y="5063991"/>
                    <a:pt x="747140" y="4976091"/>
                  </a:cubicBezTo>
                  <a:cubicBezTo>
                    <a:pt x="732182" y="4954319"/>
                    <a:pt x="718082" y="4932199"/>
                    <a:pt x="703616" y="4910196"/>
                  </a:cubicBezTo>
                  <a:lnTo>
                    <a:pt x="662053" y="4846269"/>
                  </a:lnTo>
                  <a:cubicBezTo>
                    <a:pt x="635449" y="4804925"/>
                    <a:pt x="607864" y="4763928"/>
                    <a:pt x="580033" y="4722352"/>
                  </a:cubicBezTo>
                  <a:lnTo>
                    <a:pt x="410105" y="4469193"/>
                  </a:lnTo>
                  <a:cubicBezTo>
                    <a:pt x="353095" y="4382915"/>
                    <a:pt x="296820" y="4294089"/>
                    <a:pt x="244224" y="4201556"/>
                  </a:cubicBezTo>
                  <a:cubicBezTo>
                    <a:pt x="217987" y="4155232"/>
                    <a:pt x="192609" y="4108098"/>
                    <a:pt x="169437" y="4059690"/>
                  </a:cubicBezTo>
                  <a:cubicBezTo>
                    <a:pt x="146388" y="4011165"/>
                    <a:pt x="124932" y="3961715"/>
                    <a:pt x="105929" y="3911221"/>
                  </a:cubicBezTo>
                  <a:cubicBezTo>
                    <a:pt x="87293" y="3860613"/>
                    <a:pt x="70742" y="3809309"/>
                    <a:pt x="57256" y="3757195"/>
                  </a:cubicBezTo>
                  <a:cubicBezTo>
                    <a:pt x="50881" y="3731138"/>
                    <a:pt x="44383" y="3704965"/>
                    <a:pt x="39111" y="3678677"/>
                  </a:cubicBezTo>
                  <a:lnTo>
                    <a:pt x="31142" y="3639300"/>
                  </a:lnTo>
                  <a:lnTo>
                    <a:pt x="24521" y="3599809"/>
                  </a:lnTo>
                  <a:cubicBezTo>
                    <a:pt x="7234" y="3494423"/>
                    <a:pt x="0" y="3388457"/>
                    <a:pt x="0" y="3283418"/>
                  </a:cubicBezTo>
                  <a:cubicBezTo>
                    <a:pt x="491" y="3076698"/>
                    <a:pt x="23418" y="2869978"/>
                    <a:pt x="68045" y="2666963"/>
                  </a:cubicBezTo>
                  <a:cubicBezTo>
                    <a:pt x="112550" y="2464064"/>
                    <a:pt x="180717" y="2265104"/>
                    <a:pt x="272546" y="2076334"/>
                  </a:cubicBezTo>
                  <a:cubicBezTo>
                    <a:pt x="457062" y="1698794"/>
                    <a:pt x="724457" y="1360978"/>
                    <a:pt x="1039300" y="1073307"/>
                  </a:cubicBezTo>
                  <a:cubicBezTo>
                    <a:pt x="1197090" y="929472"/>
                    <a:pt x="1367630" y="798259"/>
                    <a:pt x="1547733" y="680365"/>
                  </a:cubicBezTo>
                  <a:cubicBezTo>
                    <a:pt x="1728081" y="562587"/>
                    <a:pt x="1917870" y="457663"/>
                    <a:pt x="2115995" y="368373"/>
                  </a:cubicBezTo>
                  <a:cubicBezTo>
                    <a:pt x="2512737" y="191070"/>
                    <a:pt x="2939883" y="73870"/>
                    <a:pt x="3377451" y="24304"/>
                  </a:cubicBezTo>
                  <a:cubicBezTo>
                    <a:pt x="3486812" y="12086"/>
                    <a:pt x="3596971" y="4500"/>
                    <a:pt x="3707237" y="1489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C18CE1F-9DF1-47AF-9E66-6CE348AC233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10220" y="131729"/>
              <a:ext cx="5769111" cy="6229400"/>
            </a:xfrm>
            <a:custGeom>
              <a:avLst/>
              <a:gdLst>
                <a:gd name="connsiteX0" fmla="*/ 3882695 w 5769111"/>
                <a:gd name="connsiteY0" fmla="*/ 0 h 6229400"/>
                <a:gd name="connsiteX1" fmla="*/ 5691883 w 5769111"/>
                <a:gd name="connsiteY1" fmla="*/ 557381 h 6229400"/>
                <a:gd name="connsiteX2" fmla="*/ 5769111 w 5769111"/>
                <a:gd name="connsiteY2" fmla="*/ 620523 h 6229400"/>
                <a:gd name="connsiteX3" fmla="*/ 5769111 w 5769111"/>
                <a:gd name="connsiteY3" fmla="*/ 1464911 h 6229400"/>
                <a:gd name="connsiteX4" fmla="*/ 5660063 w 5769111"/>
                <a:gd name="connsiteY4" fmla="*/ 1328105 h 6229400"/>
                <a:gd name="connsiteX5" fmla="*/ 4910471 w 5769111"/>
                <a:gd name="connsiteY5" fmla="*/ 781599 h 6229400"/>
                <a:gd name="connsiteX6" fmla="*/ 3882695 w 5769111"/>
                <a:gd name="connsiteY6" fmla="*/ 579048 h 6229400"/>
                <a:gd name="connsiteX7" fmla="*/ 2683153 w 5769111"/>
                <a:gd name="connsiteY7" fmla="*/ 797003 h 6229400"/>
                <a:gd name="connsiteX8" fmla="*/ 1617493 w 5769111"/>
                <a:gd name="connsiteY8" fmla="*/ 1395738 h 6229400"/>
                <a:gd name="connsiteX9" fmla="*/ 880408 w 5769111"/>
                <a:gd name="connsiteY9" fmla="*/ 2259099 h 6229400"/>
                <a:gd name="connsiteX10" fmla="*/ 613135 w 5769111"/>
                <a:gd name="connsiteY10" fmla="*/ 3263863 h 6229400"/>
                <a:gd name="connsiteX11" fmla="*/ 1055484 w 5769111"/>
                <a:gd name="connsiteY11" fmla="*/ 4196825 h 6229400"/>
                <a:gd name="connsiteX12" fmla="*/ 1278376 w 5769111"/>
                <a:gd name="connsiteY12" fmla="*/ 4492950 h 6229400"/>
                <a:gd name="connsiteX13" fmla="*/ 3369851 w 5769111"/>
                <a:gd name="connsiteY13" fmla="*/ 5650468 h 6229400"/>
                <a:gd name="connsiteX14" fmla="*/ 4957551 w 5769111"/>
                <a:gd name="connsiteY14" fmla="*/ 4938355 h 6229400"/>
                <a:gd name="connsiteX15" fmla="*/ 5150773 w 5769111"/>
                <a:gd name="connsiteY15" fmla="*/ 4796950 h 6229400"/>
                <a:gd name="connsiteX16" fmla="*/ 5747247 w 5769111"/>
                <a:gd name="connsiteY16" fmla="*/ 4338176 h 6229400"/>
                <a:gd name="connsiteX17" fmla="*/ 5769111 w 5769111"/>
                <a:gd name="connsiteY17" fmla="*/ 4318497 h 6229400"/>
                <a:gd name="connsiteX18" fmla="*/ 5769111 w 5769111"/>
                <a:gd name="connsiteY18" fmla="*/ 5074612 h 6229400"/>
                <a:gd name="connsiteX19" fmla="*/ 5636252 w 5769111"/>
                <a:gd name="connsiteY19" fmla="*/ 5174208 h 6229400"/>
                <a:gd name="connsiteX20" fmla="*/ 5334922 w 5769111"/>
                <a:gd name="connsiteY20" fmla="*/ 5394528 h 6229400"/>
                <a:gd name="connsiteX21" fmla="*/ 3369727 w 5769111"/>
                <a:gd name="connsiteY21" fmla="*/ 6229400 h 6229400"/>
                <a:gd name="connsiteX22" fmla="*/ 771046 w 5769111"/>
                <a:gd name="connsiteY22" fmla="*/ 4817913 h 6229400"/>
                <a:gd name="connsiteX23" fmla="*/ 0 w 5769111"/>
                <a:gd name="connsiteY23" fmla="*/ 3263748 h 6229400"/>
                <a:gd name="connsiteX24" fmla="*/ 3882695 w 5769111"/>
                <a:gd name="connsiteY24" fmla="*/ 0 h 622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769111" h="6229400">
                  <a:moveTo>
                    <a:pt x="3882695" y="0"/>
                  </a:moveTo>
                  <a:cubicBezTo>
                    <a:pt x="4601253" y="0"/>
                    <a:pt x="5210727" y="205477"/>
                    <a:pt x="5691883" y="557381"/>
                  </a:cubicBezTo>
                  <a:lnTo>
                    <a:pt x="5769111" y="620523"/>
                  </a:lnTo>
                  <a:lnTo>
                    <a:pt x="5769111" y="1464911"/>
                  </a:lnTo>
                  <a:lnTo>
                    <a:pt x="5660063" y="1328105"/>
                  </a:lnTo>
                  <a:cubicBezTo>
                    <a:pt x="5449800" y="1091506"/>
                    <a:pt x="5197607" y="907600"/>
                    <a:pt x="4910471" y="781599"/>
                  </a:cubicBezTo>
                  <a:cubicBezTo>
                    <a:pt x="4604088" y="647260"/>
                    <a:pt x="4258349" y="579048"/>
                    <a:pt x="3882695" y="579048"/>
                  </a:cubicBezTo>
                  <a:cubicBezTo>
                    <a:pt x="3484238" y="579048"/>
                    <a:pt x="3080631" y="652240"/>
                    <a:pt x="2683153" y="797003"/>
                  </a:cubicBezTo>
                  <a:cubicBezTo>
                    <a:pt x="2296098" y="937595"/>
                    <a:pt x="1927678" y="1144662"/>
                    <a:pt x="1617493" y="1395738"/>
                  </a:cubicBezTo>
                  <a:cubicBezTo>
                    <a:pt x="1301915" y="1651098"/>
                    <a:pt x="1053890" y="1941665"/>
                    <a:pt x="880408" y="2259099"/>
                  </a:cubicBezTo>
                  <a:cubicBezTo>
                    <a:pt x="703125" y="2583597"/>
                    <a:pt x="613135" y="2921645"/>
                    <a:pt x="613135" y="3263863"/>
                  </a:cubicBezTo>
                  <a:cubicBezTo>
                    <a:pt x="613135" y="3608512"/>
                    <a:pt x="756702" y="3809789"/>
                    <a:pt x="1055484" y="4196825"/>
                  </a:cubicBezTo>
                  <a:cubicBezTo>
                    <a:pt x="1127574" y="4290167"/>
                    <a:pt x="1202116" y="4386753"/>
                    <a:pt x="1278376" y="4492950"/>
                  </a:cubicBezTo>
                  <a:cubicBezTo>
                    <a:pt x="1861105" y="5304313"/>
                    <a:pt x="2486623" y="5650468"/>
                    <a:pt x="3369851" y="5650468"/>
                  </a:cubicBezTo>
                  <a:cubicBezTo>
                    <a:pt x="3949515" y="5650468"/>
                    <a:pt x="4374822" y="5368471"/>
                    <a:pt x="4957551" y="4938355"/>
                  </a:cubicBezTo>
                  <a:cubicBezTo>
                    <a:pt x="5022653" y="4890293"/>
                    <a:pt x="5087755" y="4842811"/>
                    <a:pt x="5150773" y="4796950"/>
                  </a:cubicBezTo>
                  <a:cubicBezTo>
                    <a:pt x="5364254" y="4641404"/>
                    <a:pt x="5570313" y="4491241"/>
                    <a:pt x="5747247" y="4338176"/>
                  </a:cubicBezTo>
                  <a:lnTo>
                    <a:pt x="5769111" y="4318497"/>
                  </a:lnTo>
                  <a:lnTo>
                    <a:pt x="5769111" y="5074612"/>
                  </a:lnTo>
                  <a:lnTo>
                    <a:pt x="5636252" y="5174208"/>
                  </a:lnTo>
                  <a:cubicBezTo>
                    <a:pt x="5537051" y="5246835"/>
                    <a:pt x="5436100" y="5319845"/>
                    <a:pt x="5334922" y="5394528"/>
                  </a:cubicBezTo>
                  <a:cubicBezTo>
                    <a:pt x="4745327" y="5829741"/>
                    <a:pt x="4177309" y="6229400"/>
                    <a:pt x="3369727" y="6229400"/>
                  </a:cubicBezTo>
                  <a:cubicBezTo>
                    <a:pt x="2172147" y="6229400"/>
                    <a:pt x="1394603" y="5686137"/>
                    <a:pt x="771046" y="4817913"/>
                  </a:cubicBezTo>
                  <a:cubicBezTo>
                    <a:pt x="396864" y="4297000"/>
                    <a:pt x="0" y="3939728"/>
                    <a:pt x="0" y="3263748"/>
                  </a:cubicBezTo>
                  <a:cubicBezTo>
                    <a:pt x="0" y="1461170"/>
                    <a:pt x="1955141" y="0"/>
                    <a:pt x="3882695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BD26A8C-8D1D-41E6-A71E-FE9AC75F3F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410220" y="131729"/>
              <a:ext cx="5769111" cy="6229400"/>
            </a:xfrm>
            <a:custGeom>
              <a:avLst/>
              <a:gdLst>
                <a:gd name="connsiteX0" fmla="*/ 3882695 w 5769111"/>
                <a:gd name="connsiteY0" fmla="*/ 0 h 6229400"/>
                <a:gd name="connsiteX1" fmla="*/ 5691883 w 5769111"/>
                <a:gd name="connsiteY1" fmla="*/ 557381 h 6229400"/>
                <a:gd name="connsiteX2" fmla="*/ 5769111 w 5769111"/>
                <a:gd name="connsiteY2" fmla="*/ 620523 h 6229400"/>
                <a:gd name="connsiteX3" fmla="*/ 5769111 w 5769111"/>
                <a:gd name="connsiteY3" fmla="*/ 1675390 h 6229400"/>
                <a:gd name="connsiteX4" fmla="*/ 5711488 w 5769111"/>
                <a:gd name="connsiteY4" fmla="*/ 1585205 h 6229400"/>
                <a:gd name="connsiteX5" fmla="*/ 5566027 w 5769111"/>
                <a:gd name="connsiteY5" fmla="*/ 1402571 h 6229400"/>
                <a:gd name="connsiteX6" fmla="*/ 4858734 w 5769111"/>
                <a:gd name="connsiteY6" fmla="*/ 886639 h 6229400"/>
                <a:gd name="connsiteX7" fmla="*/ 3882695 w 5769111"/>
                <a:gd name="connsiteY7" fmla="*/ 694858 h 6229400"/>
                <a:gd name="connsiteX8" fmla="*/ 2727046 w 5769111"/>
                <a:gd name="connsiteY8" fmla="*/ 905053 h 6229400"/>
                <a:gd name="connsiteX9" fmla="*/ 1697186 w 5769111"/>
                <a:gd name="connsiteY9" fmla="*/ 1483638 h 6229400"/>
                <a:gd name="connsiteX10" fmla="*/ 989279 w 5769111"/>
                <a:gd name="connsiteY10" fmla="*/ 2312139 h 6229400"/>
                <a:gd name="connsiteX11" fmla="*/ 735615 w 5769111"/>
                <a:gd name="connsiteY11" fmla="*/ 3263863 h 6229400"/>
                <a:gd name="connsiteX12" fmla="*/ 1154424 w 5769111"/>
                <a:gd name="connsiteY12" fmla="*/ 4128614 h 6229400"/>
                <a:gd name="connsiteX13" fmla="*/ 1379768 w 5769111"/>
                <a:gd name="connsiteY13" fmla="*/ 4427981 h 6229400"/>
                <a:gd name="connsiteX14" fmla="*/ 2239456 w 5769111"/>
                <a:gd name="connsiteY14" fmla="*/ 5256947 h 6229400"/>
                <a:gd name="connsiteX15" fmla="*/ 3369727 w 5769111"/>
                <a:gd name="connsiteY15" fmla="*/ 5534658 h 6229400"/>
                <a:gd name="connsiteX16" fmla="*/ 4096760 w 5769111"/>
                <a:gd name="connsiteY16" fmla="*/ 5357817 h 6229400"/>
                <a:gd name="connsiteX17" fmla="*/ 4881905 w 5769111"/>
                <a:gd name="connsiteY17" fmla="*/ 4847212 h 6229400"/>
                <a:gd name="connsiteX18" fmla="*/ 5075739 w 5769111"/>
                <a:gd name="connsiteY18" fmla="*/ 4705346 h 6229400"/>
                <a:gd name="connsiteX19" fmla="*/ 5759930 w 5769111"/>
                <a:gd name="connsiteY19" fmla="*/ 4166809 h 6229400"/>
                <a:gd name="connsiteX20" fmla="*/ 5769111 w 5769111"/>
                <a:gd name="connsiteY20" fmla="*/ 4157764 h 6229400"/>
                <a:gd name="connsiteX21" fmla="*/ 5769111 w 5769111"/>
                <a:gd name="connsiteY21" fmla="*/ 5074612 h 6229400"/>
                <a:gd name="connsiteX22" fmla="*/ 5636252 w 5769111"/>
                <a:gd name="connsiteY22" fmla="*/ 5174208 h 6229400"/>
                <a:gd name="connsiteX23" fmla="*/ 5334922 w 5769111"/>
                <a:gd name="connsiteY23" fmla="*/ 5394528 h 6229400"/>
                <a:gd name="connsiteX24" fmla="*/ 3369727 w 5769111"/>
                <a:gd name="connsiteY24" fmla="*/ 6229400 h 6229400"/>
                <a:gd name="connsiteX25" fmla="*/ 771046 w 5769111"/>
                <a:gd name="connsiteY25" fmla="*/ 4817913 h 6229400"/>
                <a:gd name="connsiteX26" fmla="*/ 0 w 5769111"/>
                <a:gd name="connsiteY26" fmla="*/ 3263748 h 6229400"/>
                <a:gd name="connsiteX27" fmla="*/ 3882695 w 5769111"/>
                <a:gd name="connsiteY27" fmla="*/ 0 h 622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69111" h="6229400">
                  <a:moveTo>
                    <a:pt x="3882695" y="0"/>
                  </a:moveTo>
                  <a:cubicBezTo>
                    <a:pt x="4601253" y="0"/>
                    <a:pt x="5210727" y="205477"/>
                    <a:pt x="5691883" y="557381"/>
                  </a:cubicBezTo>
                  <a:lnTo>
                    <a:pt x="5769111" y="620523"/>
                  </a:lnTo>
                  <a:lnTo>
                    <a:pt x="5769111" y="1675390"/>
                  </a:lnTo>
                  <a:lnTo>
                    <a:pt x="5711488" y="1585205"/>
                  </a:lnTo>
                  <a:cubicBezTo>
                    <a:pt x="5665942" y="1521390"/>
                    <a:pt x="5617428" y="1460432"/>
                    <a:pt x="5566027" y="1402571"/>
                  </a:cubicBezTo>
                  <a:cubicBezTo>
                    <a:pt x="5367411" y="1179058"/>
                    <a:pt x="5129563" y="1005460"/>
                    <a:pt x="4858734" y="886639"/>
                  </a:cubicBezTo>
                  <a:cubicBezTo>
                    <a:pt x="4568779" y="759363"/>
                    <a:pt x="4240327" y="694858"/>
                    <a:pt x="3882695" y="694858"/>
                  </a:cubicBezTo>
                  <a:cubicBezTo>
                    <a:pt x="3504835" y="694858"/>
                    <a:pt x="3105151" y="767471"/>
                    <a:pt x="2727046" y="905053"/>
                  </a:cubicBezTo>
                  <a:cubicBezTo>
                    <a:pt x="2352985" y="1041013"/>
                    <a:pt x="1996826" y="1241132"/>
                    <a:pt x="1697186" y="1483638"/>
                  </a:cubicBezTo>
                  <a:cubicBezTo>
                    <a:pt x="1397913" y="1725796"/>
                    <a:pt x="1153199" y="2012308"/>
                    <a:pt x="989279" y="2312139"/>
                  </a:cubicBezTo>
                  <a:cubicBezTo>
                    <a:pt x="820946" y="2620077"/>
                    <a:pt x="735615" y="2940290"/>
                    <a:pt x="735615" y="3263863"/>
                  </a:cubicBezTo>
                  <a:cubicBezTo>
                    <a:pt x="735615" y="3573074"/>
                    <a:pt x="863980" y="3752464"/>
                    <a:pt x="1154424" y="4128614"/>
                  </a:cubicBezTo>
                  <a:cubicBezTo>
                    <a:pt x="1227127" y="4222767"/>
                    <a:pt x="1302282" y="4320162"/>
                    <a:pt x="1379768" y="4427981"/>
                  </a:cubicBezTo>
                  <a:cubicBezTo>
                    <a:pt x="1653784" y="4809458"/>
                    <a:pt x="1934912" y="5080685"/>
                    <a:pt x="2239456" y="5256947"/>
                  </a:cubicBezTo>
                  <a:cubicBezTo>
                    <a:pt x="2562268" y="5443863"/>
                    <a:pt x="2932037" y="5534658"/>
                    <a:pt x="3369727" y="5534658"/>
                  </a:cubicBezTo>
                  <a:cubicBezTo>
                    <a:pt x="3618120" y="5534658"/>
                    <a:pt x="3849103" y="5478491"/>
                    <a:pt x="4096760" y="5357817"/>
                  </a:cubicBezTo>
                  <a:cubicBezTo>
                    <a:pt x="4351037" y="5233901"/>
                    <a:pt x="4602740" y="5053238"/>
                    <a:pt x="4881905" y="4847212"/>
                  </a:cubicBezTo>
                  <a:cubicBezTo>
                    <a:pt x="4947375" y="4798920"/>
                    <a:pt x="5012599" y="4751322"/>
                    <a:pt x="5075739" y="4705346"/>
                  </a:cubicBezTo>
                  <a:cubicBezTo>
                    <a:pt x="5327320" y="4521990"/>
                    <a:pt x="5568418" y="4346256"/>
                    <a:pt x="5759930" y="4166809"/>
                  </a:cubicBezTo>
                  <a:lnTo>
                    <a:pt x="5769111" y="4157764"/>
                  </a:lnTo>
                  <a:lnTo>
                    <a:pt x="5769111" y="5074612"/>
                  </a:lnTo>
                  <a:lnTo>
                    <a:pt x="5636252" y="5174208"/>
                  </a:lnTo>
                  <a:cubicBezTo>
                    <a:pt x="5537051" y="5246835"/>
                    <a:pt x="5436100" y="5319845"/>
                    <a:pt x="5334922" y="5394528"/>
                  </a:cubicBezTo>
                  <a:cubicBezTo>
                    <a:pt x="4745327" y="5829741"/>
                    <a:pt x="4177309" y="6229400"/>
                    <a:pt x="3369727" y="6229400"/>
                  </a:cubicBezTo>
                  <a:cubicBezTo>
                    <a:pt x="2172147" y="6229400"/>
                    <a:pt x="1394603" y="5686137"/>
                    <a:pt x="771046" y="4817913"/>
                  </a:cubicBezTo>
                  <a:cubicBezTo>
                    <a:pt x="396864" y="4297000"/>
                    <a:pt x="0" y="3939728"/>
                    <a:pt x="0" y="3263748"/>
                  </a:cubicBezTo>
                  <a:cubicBezTo>
                    <a:pt x="0" y="1461170"/>
                    <a:pt x="1955141" y="0"/>
                    <a:pt x="3882695" y="0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7" name="Graphic 6" descr="Heart Organ">
            <a:extLst>
              <a:ext uri="{FF2B5EF4-FFF2-40B4-BE49-F238E27FC236}">
                <a16:creationId xmlns:a16="http://schemas.microsoft.com/office/drawing/2014/main" id="{674A83CD-EFCB-BBF4-0115-0F77681E54F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121726" y="1629089"/>
            <a:ext cx="3620021" cy="36200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042779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D038248A-211C-4EEC-8401-C761B929FB5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1"/>
            <a:ext cx="1219169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30A849F-66D9-40C8-BEC8-35AFF8F4568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" y="0"/>
            <a:ext cx="1219169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0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4542298-A2B1-480F-A11C-A40EDD19B8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8289890" y="0"/>
            <a:ext cx="3902110" cy="2382977"/>
            <a:chOff x="6867015" y="-1"/>
            <a:chExt cx="5324985" cy="3251912"/>
          </a:xfrm>
          <a:solidFill>
            <a:schemeClr val="accent5">
              <a:alpha val="10000"/>
            </a:schemeClr>
          </a:solidFill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4AEB45E-B965-46A0-8557-C646B5011B9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867015" y="-1"/>
              <a:ext cx="5324985" cy="3251912"/>
            </a:xfrm>
            <a:custGeom>
              <a:avLst/>
              <a:gdLst>
                <a:gd name="connsiteX0" fmla="*/ 0 w 5324985"/>
                <a:gd name="connsiteY0" fmla="*/ 0 h 3251912"/>
                <a:gd name="connsiteX1" fmla="*/ 36826 w 5324985"/>
                <a:gd name="connsiteY1" fmla="*/ 0 h 3251912"/>
                <a:gd name="connsiteX2" fmla="*/ 45003 w 5324985"/>
                <a:gd name="connsiteY2" fmla="*/ 152909 h 3251912"/>
                <a:gd name="connsiteX3" fmla="*/ 68956 w 5324985"/>
                <a:gd name="connsiteY3" fmla="*/ 308600 h 3251912"/>
                <a:gd name="connsiteX4" fmla="*/ 167774 w 5324985"/>
                <a:gd name="connsiteY4" fmla="*/ 607968 h 3251912"/>
                <a:gd name="connsiteX5" fmla="*/ 201857 w 5324985"/>
                <a:gd name="connsiteY5" fmla="*/ 679539 h 3251912"/>
                <a:gd name="connsiteX6" fmla="*/ 239741 w 5324985"/>
                <a:gd name="connsiteY6" fmla="*/ 749488 h 3251912"/>
                <a:gd name="connsiteX7" fmla="*/ 323724 w 5324985"/>
                <a:gd name="connsiteY7" fmla="*/ 885101 h 3251912"/>
                <a:gd name="connsiteX8" fmla="*/ 416412 w 5324985"/>
                <a:gd name="connsiteY8" fmla="*/ 1016081 h 3251912"/>
                <a:gd name="connsiteX9" fmla="*/ 515719 w 5324985"/>
                <a:gd name="connsiteY9" fmla="*/ 1143356 h 3251912"/>
                <a:gd name="connsiteX10" fmla="*/ 722427 w 5324985"/>
                <a:gd name="connsiteY10" fmla="*/ 1395127 h 3251912"/>
                <a:gd name="connsiteX11" fmla="*/ 825780 w 5324985"/>
                <a:gd name="connsiteY11" fmla="*/ 1522749 h 3251912"/>
                <a:gd name="connsiteX12" fmla="*/ 926314 w 5324985"/>
                <a:gd name="connsiteY12" fmla="*/ 1651992 h 3251912"/>
                <a:gd name="connsiteX13" fmla="*/ 1026848 w 5324985"/>
                <a:gd name="connsiteY13" fmla="*/ 1776836 h 3251912"/>
                <a:gd name="connsiteX14" fmla="*/ 1131918 w 5324985"/>
                <a:gd name="connsiteY14" fmla="*/ 1897393 h 3251912"/>
                <a:gd name="connsiteX15" fmla="*/ 1354688 w 5324985"/>
                <a:gd name="connsiteY15" fmla="*/ 2124728 h 3251912"/>
                <a:gd name="connsiteX16" fmla="*/ 1855027 w 5324985"/>
                <a:gd name="connsiteY16" fmla="*/ 2504236 h 3251912"/>
                <a:gd name="connsiteX17" fmla="*/ 2131618 w 5324985"/>
                <a:gd name="connsiteY17" fmla="*/ 2646913 h 3251912"/>
                <a:gd name="connsiteX18" fmla="*/ 2423534 w 5324985"/>
                <a:gd name="connsiteY18" fmla="*/ 2754732 h 3251912"/>
                <a:gd name="connsiteX19" fmla="*/ 2727588 w 5324985"/>
                <a:gd name="connsiteY19" fmla="*/ 2829197 h 3251912"/>
                <a:gd name="connsiteX20" fmla="*/ 3041083 w 5324985"/>
                <a:gd name="connsiteY20" fmla="*/ 2870890 h 3251912"/>
                <a:gd name="connsiteX21" fmla="*/ 3360340 w 5324985"/>
                <a:gd name="connsiteY21" fmla="*/ 2883976 h 3251912"/>
                <a:gd name="connsiteX22" fmla="*/ 3439663 w 5324985"/>
                <a:gd name="connsiteY22" fmla="*/ 2883396 h 3251912"/>
                <a:gd name="connsiteX23" fmla="*/ 3478529 w 5324985"/>
                <a:gd name="connsiteY23" fmla="*/ 2882471 h 3251912"/>
                <a:gd name="connsiteX24" fmla="*/ 3517271 w 5324985"/>
                <a:gd name="connsiteY24" fmla="*/ 2880616 h 3251912"/>
                <a:gd name="connsiteX25" fmla="*/ 3671260 w 5324985"/>
                <a:gd name="connsiteY25" fmla="*/ 2867878 h 3251912"/>
                <a:gd name="connsiteX26" fmla="*/ 4265268 w 5324985"/>
                <a:gd name="connsiteY26" fmla="*/ 2716283 h 3251912"/>
                <a:gd name="connsiteX27" fmla="*/ 4546395 w 5324985"/>
                <a:gd name="connsiteY27" fmla="*/ 2584724 h 3251912"/>
                <a:gd name="connsiteX28" fmla="*/ 4817837 w 5324985"/>
                <a:gd name="connsiteY28" fmla="*/ 2424674 h 3251912"/>
                <a:gd name="connsiteX29" fmla="*/ 5081677 w 5324985"/>
                <a:gd name="connsiteY29" fmla="*/ 2243548 h 3251912"/>
                <a:gd name="connsiteX30" fmla="*/ 5211881 w 5324985"/>
                <a:gd name="connsiteY30" fmla="*/ 2147658 h 3251912"/>
                <a:gd name="connsiteX31" fmla="*/ 5324985 w 5324985"/>
                <a:gd name="connsiteY31" fmla="*/ 2062128 h 3251912"/>
                <a:gd name="connsiteX32" fmla="*/ 5324985 w 5324985"/>
                <a:gd name="connsiteY32" fmla="*/ 2514993 h 3251912"/>
                <a:gd name="connsiteX33" fmla="*/ 5314867 w 5324985"/>
                <a:gd name="connsiteY33" fmla="*/ 2522881 h 3251912"/>
                <a:gd name="connsiteX34" fmla="*/ 5038276 w 5324985"/>
                <a:gd name="connsiteY34" fmla="*/ 2722421 h 3251912"/>
                <a:gd name="connsiteX35" fmla="*/ 4741701 w 5324985"/>
                <a:gd name="connsiteY35" fmla="*/ 2904937 h 3251912"/>
                <a:gd name="connsiteX36" fmla="*/ 4420728 w 5324985"/>
                <a:gd name="connsiteY36" fmla="*/ 3058848 h 3251912"/>
                <a:gd name="connsiteX37" fmla="*/ 3717481 w 5324985"/>
                <a:gd name="connsiteY37" fmla="*/ 3237079 h 3251912"/>
                <a:gd name="connsiteX38" fmla="*/ 3535661 w 5324985"/>
                <a:gd name="connsiteY38" fmla="*/ 3249934 h 3251912"/>
                <a:gd name="connsiteX39" fmla="*/ 3490175 w 5324985"/>
                <a:gd name="connsiteY39" fmla="*/ 3251555 h 3251912"/>
                <a:gd name="connsiteX40" fmla="*/ 3444813 w 5324985"/>
                <a:gd name="connsiteY40" fmla="*/ 3251787 h 3251912"/>
                <a:gd name="connsiteX41" fmla="*/ 3355681 w 5324985"/>
                <a:gd name="connsiteY41" fmla="*/ 3250745 h 3251912"/>
                <a:gd name="connsiteX42" fmla="*/ 3179011 w 5324985"/>
                <a:gd name="connsiteY42" fmla="*/ 3243795 h 3251912"/>
                <a:gd name="connsiteX43" fmla="*/ 3002217 w 5324985"/>
                <a:gd name="connsiteY43" fmla="*/ 3227814 h 3251912"/>
                <a:gd name="connsiteX44" fmla="*/ 2650103 w 5324985"/>
                <a:gd name="connsiteY44" fmla="*/ 3170836 h 3251912"/>
                <a:gd name="connsiteX45" fmla="*/ 2305836 w 5324985"/>
                <a:gd name="connsiteY45" fmla="*/ 3072514 h 3251912"/>
                <a:gd name="connsiteX46" fmla="*/ 1978611 w 5324985"/>
                <a:gd name="connsiteY46" fmla="*/ 2929952 h 3251912"/>
                <a:gd name="connsiteX47" fmla="*/ 1678235 w 5324985"/>
                <a:gd name="connsiteY47" fmla="*/ 2744424 h 3251912"/>
                <a:gd name="connsiteX48" fmla="*/ 1175688 w 5324985"/>
                <a:gd name="connsiteY48" fmla="*/ 2277018 h 3251912"/>
                <a:gd name="connsiteX49" fmla="*/ 971310 w 5324985"/>
                <a:gd name="connsiteY49" fmla="*/ 2012044 h 3251912"/>
                <a:gd name="connsiteX50" fmla="*/ 790717 w 5324985"/>
                <a:gd name="connsiteY50" fmla="*/ 1735723 h 3251912"/>
                <a:gd name="connsiteX51" fmla="*/ 706488 w 5324985"/>
                <a:gd name="connsiteY51" fmla="*/ 1598604 h 3251912"/>
                <a:gd name="connsiteX52" fmla="*/ 618951 w 5324985"/>
                <a:gd name="connsiteY52" fmla="*/ 1463802 h 3251912"/>
                <a:gd name="connsiteX53" fmla="*/ 436273 w 5324985"/>
                <a:gd name="connsiteY53" fmla="*/ 1195355 h 3251912"/>
                <a:gd name="connsiteX54" fmla="*/ 346896 w 5324985"/>
                <a:gd name="connsiteY54" fmla="*/ 1058816 h 3251912"/>
                <a:gd name="connsiteX55" fmla="*/ 261809 w 5324985"/>
                <a:gd name="connsiteY55" fmla="*/ 919264 h 3251912"/>
                <a:gd name="connsiteX56" fmla="*/ 118487 w 5324985"/>
                <a:gd name="connsiteY56" fmla="*/ 626498 h 3251912"/>
                <a:gd name="connsiteX57" fmla="*/ 28130 w 5324985"/>
                <a:gd name="connsiteY57" fmla="*/ 315781 h 3251912"/>
                <a:gd name="connsiteX58" fmla="*/ 6751 w 5324985"/>
                <a:gd name="connsiteY58" fmla="*/ 156195 h 325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324985" h="3251912">
                  <a:moveTo>
                    <a:pt x="0" y="0"/>
                  </a:moveTo>
                  <a:lnTo>
                    <a:pt x="36826" y="0"/>
                  </a:lnTo>
                  <a:lnTo>
                    <a:pt x="45003" y="152909"/>
                  </a:lnTo>
                  <a:cubicBezTo>
                    <a:pt x="50351" y="205154"/>
                    <a:pt x="58290" y="257123"/>
                    <a:pt x="68956" y="308600"/>
                  </a:cubicBezTo>
                  <a:cubicBezTo>
                    <a:pt x="91393" y="411324"/>
                    <a:pt x="123882" y="511847"/>
                    <a:pt x="167774" y="607968"/>
                  </a:cubicBezTo>
                  <a:cubicBezTo>
                    <a:pt x="178195" y="632173"/>
                    <a:pt x="190333" y="655798"/>
                    <a:pt x="201857" y="679539"/>
                  </a:cubicBezTo>
                  <a:cubicBezTo>
                    <a:pt x="214363" y="702933"/>
                    <a:pt x="226255" y="726557"/>
                    <a:pt x="239741" y="749488"/>
                  </a:cubicBezTo>
                  <a:cubicBezTo>
                    <a:pt x="265488" y="795812"/>
                    <a:pt x="294176" y="840746"/>
                    <a:pt x="323724" y="885101"/>
                  </a:cubicBezTo>
                  <a:cubicBezTo>
                    <a:pt x="353149" y="929572"/>
                    <a:pt x="384657" y="972885"/>
                    <a:pt x="416412" y="1016081"/>
                  </a:cubicBezTo>
                  <a:cubicBezTo>
                    <a:pt x="448655" y="1058931"/>
                    <a:pt x="482127" y="1101202"/>
                    <a:pt x="515719" y="1143356"/>
                  </a:cubicBezTo>
                  <a:cubicBezTo>
                    <a:pt x="583027" y="1227782"/>
                    <a:pt x="653402" y="1310470"/>
                    <a:pt x="722427" y="1395127"/>
                  </a:cubicBezTo>
                  <a:cubicBezTo>
                    <a:pt x="757123" y="1437282"/>
                    <a:pt x="791697" y="1479783"/>
                    <a:pt x="825780" y="1522749"/>
                  </a:cubicBezTo>
                  <a:cubicBezTo>
                    <a:pt x="859742" y="1565367"/>
                    <a:pt x="893457" y="1610649"/>
                    <a:pt x="926314" y="1651992"/>
                  </a:cubicBezTo>
                  <a:cubicBezTo>
                    <a:pt x="958927" y="1694379"/>
                    <a:pt x="993132" y="1735492"/>
                    <a:pt x="1026848" y="1776836"/>
                  </a:cubicBezTo>
                  <a:cubicBezTo>
                    <a:pt x="1061545" y="1817485"/>
                    <a:pt x="1095996" y="1858133"/>
                    <a:pt x="1131918" y="1897393"/>
                  </a:cubicBezTo>
                  <a:cubicBezTo>
                    <a:pt x="1203273" y="1976376"/>
                    <a:pt x="1277447" y="2052463"/>
                    <a:pt x="1354688" y="2124728"/>
                  </a:cubicBezTo>
                  <a:cubicBezTo>
                    <a:pt x="1509411" y="2268911"/>
                    <a:pt x="1676396" y="2397575"/>
                    <a:pt x="1855027" y="2504236"/>
                  </a:cubicBezTo>
                  <a:cubicBezTo>
                    <a:pt x="1944528" y="2557277"/>
                    <a:pt x="2036357" y="2605917"/>
                    <a:pt x="2131618" y="2646913"/>
                  </a:cubicBezTo>
                  <a:cubicBezTo>
                    <a:pt x="2226267" y="2689068"/>
                    <a:pt x="2323981" y="2724622"/>
                    <a:pt x="2423534" y="2754732"/>
                  </a:cubicBezTo>
                  <a:cubicBezTo>
                    <a:pt x="2523087" y="2784958"/>
                    <a:pt x="2624602" y="2809394"/>
                    <a:pt x="2727588" y="2829197"/>
                  </a:cubicBezTo>
                  <a:cubicBezTo>
                    <a:pt x="2830698" y="2848653"/>
                    <a:pt x="2935522" y="2861971"/>
                    <a:pt x="3041083" y="2870890"/>
                  </a:cubicBezTo>
                  <a:cubicBezTo>
                    <a:pt x="3146644" y="2879922"/>
                    <a:pt x="3253307" y="2883860"/>
                    <a:pt x="3360340" y="2883976"/>
                  </a:cubicBezTo>
                  <a:cubicBezTo>
                    <a:pt x="3387067" y="2883976"/>
                    <a:pt x="3414162" y="2884439"/>
                    <a:pt x="3439663" y="2883396"/>
                  </a:cubicBezTo>
                  <a:lnTo>
                    <a:pt x="3478529" y="2882471"/>
                  </a:lnTo>
                  <a:lnTo>
                    <a:pt x="3517271" y="2880616"/>
                  </a:lnTo>
                  <a:cubicBezTo>
                    <a:pt x="3568887" y="2878417"/>
                    <a:pt x="3620257" y="2873552"/>
                    <a:pt x="3671260" y="2867878"/>
                  </a:cubicBezTo>
                  <a:cubicBezTo>
                    <a:pt x="3875515" y="2844253"/>
                    <a:pt x="4074253" y="2792486"/>
                    <a:pt x="4265268" y="2716283"/>
                  </a:cubicBezTo>
                  <a:cubicBezTo>
                    <a:pt x="4361020" y="2678529"/>
                    <a:pt x="4454444" y="2633710"/>
                    <a:pt x="4546395" y="2584724"/>
                  </a:cubicBezTo>
                  <a:cubicBezTo>
                    <a:pt x="4638470" y="2535967"/>
                    <a:pt x="4728827" y="2481885"/>
                    <a:pt x="4817837" y="2424674"/>
                  </a:cubicBezTo>
                  <a:cubicBezTo>
                    <a:pt x="4906846" y="2367348"/>
                    <a:pt x="4994385" y="2306317"/>
                    <a:pt x="5081677" y="2243548"/>
                  </a:cubicBezTo>
                  <a:cubicBezTo>
                    <a:pt x="5125201" y="2212164"/>
                    <a:pt x="5168603" y="2179969"/>
                    <a:pt x="5211881" y="2147658"/>
                  </a:cubicBezTo>
                  <a:lnTo>
                    <a:pt x="5324985" y="2062128"/>
                  </a:lnTo>
                  <a:lnTo>
                    <a:pt x="5324985" y="2514993"/>
                  </a:lnTo>
                  <a:lnTo>
                    <a:pt x="5314867" y="2522881"/>
                  </a:lnTo>
                  <a:cubicBezTo>
                    <a:pt x="5225490" y="2591325"/>
                    <a:pt x="5133783" y="2658379"/>
                    <a:pt x="5038276" y="2722421"/>
                  </a:cubicBezTo>
                  <a:cubicBezTo>
                    <a:pt x="4942892" y="2786348"/>
                    <a:pt x="4844810" y="2848422"/>
                    <a:pt x="4741701" y="2904937"/>
                  </a:cubicBezTo>
                  <a:cubicBezTo>
                    <a:pt x="4638592" y="2961337"/>
                    <a:pt x="4531929" y="3013683"/>
                    <a:pt x="4420728" y="3058848"/>
                  </a:cubicBezTo>
                  <a:cubicBezTo>
                    <a:pt x="4199063" y="3150338"/>
                    <a:pt x="3959621" y="3211485"/>
                    <a:pt x="3717481" y="3237079"/>
                  </a:cubicBezTo>
                  <a:cubicBezTo>
                    <a:pt x="3656914" y="3243101"/>
                    <a:pt x="3596227" y="3247966"/>
                    <a:pt x="3535661" y="3249934"/>
                  </a:cubicBezTo>
                  <a:lnTo>
                    <a:pt x="3490175" y="3251555"/>
                  </a:lnTo>
                  <a:lnTo>
                    <a:pt x="3444813" y="3251787"/>
                  </a:lnTo>
                  <a:cubicBezTo>
                    <a:pt x="3414162" y="3252250"/>
                    <a:pt x="3385105" y="3251324"/>
                    <a:pt x="3355681" y="3250745"/>
                  </a:cubicBezTo>
                  <a:cubicBezTo>
                    <a:pt x="3296954" y="3250050"/>
                    <a:pt x="3237860" y="3246692"/>
                    <a:pt x="3179011" y="3243795"/>
                  </a:cubicBezTo>
                  <a:cubicBezTo>
                    <a:pt x="3120039" y="3239164"/>
                    <a:pt x="3061067" y="3234878"/>
                    <a:pt x="3002217" y="3227814"/>
                  </a:cubicBezTo>
                  <a:cubicBezTo>
                    <a:pt x="2884397" y="3214496"/>
                    <a:pt x="2766699" y="3196314"/>
                    <a:pt x="2650103" y="3170836"/>
                  </a:cubicBezTo>
                  <a:cubicBezTo>
                    <a:pt x="2533510" y="3145358"/>
                    <a:pt x="2418263" y="3112583"/>
                    <a:pt x="2305836" y="3072514"/>
                  </a:cubicBezTo>
                  <a:cubicBezTo>
                    <a:pt x="2193410" y="3032328"/>
                    <a:pt x="2083926" y="2984383"/>
                    <a:pt x="1978611" y="2929952"/>
                  </a:cubicBezTo>
                  <a:cubicBezTo>
                    <a:pt x="1873663" y="2874711"/>
                    <a:pt x="1772884" y="2812985"/>
                    <a:pt x="1678235" y="2744424"/>
                  </a:cubicBezTo>
                  <a:cubicBezTo>
                    <a:pt x="1488201" y="2608001"/>
                    <a:pt x="1321708" y="2448068"/>
                    <a:pt x="1175688" y="2277018"/>
                  </a:cubicBezTo>
                  <a:cubicBezTo>
                    <a:pt x="1102985" y="2191086"/>
                    <a:pt x="1035309" y="2102377"/>
                    <a:pt x="971310" y="2012044"/>
                  </a:cubicBezTo>
                  <a:cubicBezTo>
                    <a:pt x="907188" y="1921714"/>
                    <a:pt x="847358" y="1829413"/>
                    <a:pt x="790717" y="1735723"/>
                  </a:cubicBezTo>
                  <a:cubicBezTo>
                    <a:pt x="761782" y="1688357"/>
                    <a:pt x="735300" y="1644002"/>
                    <a:pt x="706488" y="1598604"/>
                  </a:cubicBezTo>
                  <a:cubicBezTo>
                    <a:pt x="677922" y="1553555"/>
                    <a:pt x="648866" y="1508505"/>
                    <a:pt x="618951" y="1463802"/>
                  </a:cubicBezTo>
                  <a:lnTo>
                    <a:pt x="436273" y="1195355"/>
                  </a:lnTo>
                  <a:cubicBezTo>
                    <a:pt x="405990" y="1150189"/>
                    <a:pt x="376075" y="1104792"/>
                    <a:pt x="346896" y="1058816"/>
                  </a:cubicBezTo>
                  <a:cubicBezTo>
                    <a:pt x="317716" y="1012838"/>
                    <a:pt x="288782" y="966747"/>
                    <a:pt x="261809" y="919264"/>
                  </a:cubicBezTo>
                  <a:cubicBezTo>
                    <a:pt x="207742" y="824764"/>
                    <a:pt x="158088" y="727485"/>
                    <a:pt x="118487" y="626498"/>
                  </a:cubicBezTo>
                  <a:cubicBezTo>
                    <a:pt x="78151" y="525859"/>
                    <a:pt x="48237" y="421515"/>
                    <a:pt x="28130" y="315781"/>
                  </a:cubicBezTo>
                  <a:cubicBezTo>
                    <a:pt x="18506" y="262914"/>
                    <a:pt x="11425" y="209642"/>
                    <a:pt x="6751" y="156195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21A22C7-11AD-44B0-9BF7-6E3A458215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916467" y="-1"/>
              <a:ext cx="5275533" cy="2980757"/>
            </a:xfrm>
            <a:custGeom>
              <a:avLst/>
              <a:gdLst>
                <a:gd name="connsiteX0" fmla="*/ 0 w 5275533"/>
                <a:gd name="connsiteY0" fmla="*/ 0 h 2980757"/>
                <a:gd name="connsiteX1" fmla="*/ 201166 w 5275533"/>
                <a:gd name="connsiteY1" fmla="*/ 0 h 2980757"/>
                <a:gd name="connsiteX2" fmla="*/ 206734 w 5275533"/>
                <a:gd name="connsiteY2" fmla="*/ 89286 h 2980757"/>
                <a:gd name="connsiteX3" fmla="*/ 232051 w 5275533"/>
                <a:gd name="connsiteY3" fmla="*/ 226897 h 2980757"/>
                <a:gd name="connsiteX4" fmla="*/ 332707 w 5275533"/>
                <a:gd name="connsiteY4" fmla="*/ 487120 h 2980757"/>
                <a:gd name="connsiteX5" fmla="*/ 402959 w 5275533"/>
                <a:gd name="connsiteY5" fmla="*/ 609647 h 2980757"/>
                <a:gd name="connsiteX6" fmla="*/ 483631 w 5275533"/>
                <a:gd name="connsiteY6" fmla="*/ 728236 h 2980757"/>
                <a:gd name="connsiteX7" fmla="*/ 669986 w 5275533"/>
                <a:gd name="connsiteY7" fmla="*/ 957424 h 2980757"/>
                <a:gd name="connsiteX8" fmla="*/ 871667 w 5275533"/>
                <a:gd name="connsiteY8" fmla="*/ 1188348 h 2980757"/>
                <a:gd name="connsiteX9" fmla="*/ 971956 w 5275533"/>
                <a:gd name="connsiteY9" fmla="*/ 1308905 h 2980757"/>
                <a:gd name="connsiteX10" fmla="*/ 1020139 w 5275533"/>
                <a:gd name="connsiteY10" fmla="*/ 1368084 h 2980757"/>
                <a:gd name="connsiteX11" fmla="*/ 1067340 w 5275533"/>
                <a:gd name="connsiteY11" fmla="*/ 1424715 h 2980757"/>
                <a:gd name="connsiteX12" fmla="*/ 1472909 w 5275533"/>
                <a:gd name="connsiteY12" fmla="*/ 1843252 h 2980757"/>
                <a:gd name="connsiteX13" fmla="*/ 1688567 w 5275533"/>
                <a:gd name="connsiteY13" fmla="*/ 2031559 h 2980757"/>
                <a:gd name="connsiteX14" fmla="*/ 1914401 w 5275533"/>
                <a:gd name="connsiteY14" fmla="*/ 2205156 h 2980757"/>
                <a:gd name="connsiteX15" fmla="*/ 2418909 w 5275533"/>
                <a:gd name="connsiteY15" fmla="*/ 2479741 h 2980757"/>
                <a:gd name="connsiteX16" fmla="*/ 2701141 w 5275533"/>
                <a:gd name="connsiteY16" fmla="*/ 2557333 h 2980757"/>
                <a:gd name="connsiteX17" fmla="*/ 2773475 w 5275533"/>
                <a:gd name="connsiteY17" fmla="*/ 2570999 h 2980757"/>
                <a:gd name="connsiteX18" fmla="*/ 2846424 w 5275533"/>
                <a:gd name="connsiteY18" fmla="*/ 2582465 h 2980757"/>
                <a:gd name="connsiteX19" fmla="*/ 2993669 w 5275533"/>
                <a:gd name="connsiteY19" fmla="*/ 2598909 h 2980757"/>
                <a:gd name="connsiteX20" fmla="*/ 3067721 w 5275533"/>
                <a:gd name="connsiteY20" fmla="*/ 2604237 h 2980757"/>
                <a:gd name="connsiteX21" fmla="*/ 3142019 w 5275533"/>
                <a:gd name="connsiteY21" fmla="*/ 2607943 h 2980757"/>
                <a:gd name="connsiteX22" fmla="*/ 3216561 w 5275533"/>
                <a:gd name="connsiteY22" fmla="*/ 2609564 h 2980757"/>
                <a:gd name="connsiteX23" fmla="*/ 3291225 w 5275533"/>
                <a:gd name="connsiteY23" fmla="*/ 2609217 h 2980757"/>
                <a:gd name="connsiteX24" fmla="*/ 3328619 w 5275533"/>
                <a:gd name="connsiteY24" fmla="*/ 2608869 h 2980757"/>
                <a:gd name="connsiteX25" fmla="*/ 3364665 w 5275533"/>
                <a:gd name="connsiteY25" fmla="*/ 2607363 h 2980757"/>
                <a:gd name="connsiteX26" fmla="*/ 3400587 w 5275533"/>
                <a:gd name="connsiteY26" fmla="*/ 2605627 h 2980757"/>
                <a:gd name="connsiteX27" fmla="*/ 3436387 w 5275533"/>
                <a:gd name="connsiteY27" fmla="*/ 2602847 h 2980757"/>
                <a:gd name="connsiteX28" fmla="*/ 3578361 w 5275533"/>
                <a:gd name="connsiteY28" fmla="*/ 2586286 h 2980757"/>
                <a:gd name="connsiteX29" fmla="*/ 4119159 w 5275533"/>
                <a:gd name="connsiteY29" fmla="*/ 2418594 h 2980757"/>
                <a:gd name="connsiteX30" fmla="*/ 4618765 w 5275533"/>
                <a:gd name="connsiteY30" fmla="*/ 2124668 h 2980757"/>
                <a:gd name="connsiteX31" fmla="*/ 4739895 w 5275533"/>
                <a:gd name="connsiteY31" fmla="*/ 2038275 h 2980757"/>
                <a:gd name="connsiteX32" fmla="*/ 4861027 w 5275533"/>
                <a:gd name="connsiteY32" fmla="*/ 1948986 h 2980757"/>
                <a:gd name="connsiteX33" fmla="*/ 5106354 w 5275533"/>
                <a:gd name="connsiteY33" fmla="*/ 1763690 h 2980757"/>
                <a:gd name="connsiteX34" fmla="*/ 5275533 w 5275533"/>
                <a:gd name="connsiteY34" fmla="*/ 1641017 h 2980757"/>
                <a:gd name="connsiteX35" fmla="*/ 5275533 w 5275533"/>
                <a:gd name="connsiteY35" fmla="*/ 2257481 h 2980757"/>
                <a:gd name="connsiteX36" fmla="*/ 5168881 w 5275533"/>
                <a:gd name="connsiteY36" fmla="*/ 2332084 h 2980757"/>
                <a:gd name="connsiteX37" fmla="*/ 5036225 w 5275533"/>
                <a:gd name="connsiteY37" fmla="*/ 2421489 h 2980757"/>
                <a:gd name="connsiteX38" fmla="*/ 4899401 w 5275533"/>
                <a:gd name="connsiteY38" fmla="*/ 2508347 h 2980757"/>
                <a:gd name="connsiteX39" fmla="*/ 4612145 w 5275533"/>
                <a:gd name="connsiteY39" fmla="*/ 2671407 h 2980757"/>
                <a:gd name="connsiteX40" fmla="*/ 4303187 w 5275533"/>
                <a:gd name="connsiteY40" fmla="*/ 2810030 h 2980757"/>
                <a:gd name="connsiteX41" fmla="*/ 3630835 w 5275533"/>
                <a:gd name="connsiteY41" fmla="*/ 2969500 h 2980757"/>
                <a:gd name="connsiteX42" fmla="*/ 3457719 w 5275533"/>
                <a:gd name="connsiteY42" fmla="*/ 2979808 h 2980757"/>
                <a:gd name="connsiteX43" fmla="*/ 3414441 w 5275533"/>
                <a:gd name="connsiteY43" fmla="*/ 2980733 h 2980757"/>
                <a:gd name="connsiteX44" fmla="*/ 3371285 w 5275533"/>
                <a:gd name="connsiteY44" fmla="*/ 2980502 h 2980757"/>
                <a:gd name="connsiteX45" fmla="*/ 3328252 w 5275533"/>
                <a:gd name="connsiteY45" fmla="*/ 2980039 h 2980757"/>
                <a:gd name="connsiteX46" fmla="*/ 3286445 w 5275533"/>
                <a:gd name="connsiteY46" fmla="*/ 2978534 h 2980757"/>
                <a:gd name="connsiteX47" fmla="*/ 2952475 w 5275533"/>
                <a:gd name="connsiteY47" fmla="*/ 2953402 h 2980757"/>
                <a:gd name="connsiteX48" fmla="*/ 2620591 w 5275533"/>
                <a:gd name="connsiteY48" fmla="*/ 2898046 h 2980757"/>
                <a:gd name="connsiteX49" fmla="*/ 2294591 w 5275533"/>
                <a:gd name="connsiteY49" fmla="*/ 2811305 h 2980757"/>
                <a:gd name="connsiteX50" fmla="*/ 1670544 w 5275533"/>
                <a:gd name="connsiteY50" fmla="*/ 2550501 h 2980757"/>
                <a:gd name="connsiteX51" fmla="*/ 1144703 w 5275533"/>
                <a:gd name="connsiteY51" fmla="*/ 2144472 h 2980757"/>
                <a:gd name="connsiteX52" fmla="*/ 931497 w 5275533"/>
                <a:gd name="connsiteY52" fmla="*/ 1900114 h 2980757"/>
                <a:gd name="connsiteX53" fmla="*/ 745265 w 5275533"/>
                <a:gd name="connsiteY53" fmla="*/ 1641395 h 2980757"/>
                <a:gd name="connsiteX54" fmla="*/ 701741 w 5275533"/>
                <a:gd name="connsiteY54" fmla="*/ 1575500 h 2980757"/>
                <a:gd name="connsiteX55" fmla="*/ 660178 w 5275533"/>
                <a:gd name="connsiteY55" fmla="*/ 1511573 h 2980757"/>
                <a:gd name="connsiteX56" fmla="*/ 578158 w 5275533"/>
                <a:gd name="connsiteY56" fmla="*/ 1387656 h 2980757"/>
                <a:gd name="connsiteX57" fmla="*/ 408230 w 5275533"/>
                <a:gd name="connsiteY57" fmla="*/ 1134497 h 2980757"/>
                <a:gd name="connsiteX58" fmla="*/ 242349 w 5275533"/>
                <a:gd name="connsiteY58" fmla="*/ 866860 h 2980757"/>
                <a:gd name="connsiteX59" fmla="*/ 167562 w 5275533"/>
                <a:gd name="connsiteY59" fmla="*/ 724994 h 2980757"/>
                <a:gd name="connsiteX60" fmla="*/ 104054 w 5275533"/>
                <a:gd name="connsiteY60" fmla="*/ 576525 h 2980757"/>
                <a:gd name="connsiteX61" fmla="*/ 55381 w 5275533"/>
                <a:gd name="connsiteY61" fmla="*/ 422499 h 2980757"/>
                <a:gd name="connsiteX62" fmla="*/ 37236 w 5275533"/>
                <a:gd name="connsiteY62" fmla="*/ 343980 h 2980757"/>
                <a:gd name="connsiteX63" fmla="*/ 29267 w 5275533"/>
                <a:gd name="connsiteY63" fmla="*/ 304604 h 2980757"/>
                <a:gd name="connsiteX64" fmla="*/ 22646 w 5275533"/>
                <a:gd name="connsiteY64" fmla="*/ 265113 h 2980757"/>
                <a:gd name="connsiteX65" fmla="*/ 3903 w 5275533"/>
                <a:gd name="connsiteY65" fmla="*/ 106787 h 298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275533" h="2980757">
                  <a:moveTo>
                    <a:pt x="0" y="0"/>
                  </a:moveTo>
                  <a:lnTo>
                    <a:pt x="201166" y="0"/>
                  </a:lnTo>
                  <a:lnTo>
                    <a:pt x="206734" y="89286"/>
                  </a:lnTo>
                  <a:cubicBezTo>
                    <a:pt x="212220" y="135755"/>
                    <a:pt x="220465" y="181731"/>
                    <a:pt x="232051" y="226897"/>
                  </a:cubicBezTo>
                  <a:cubicBezTo>
                    <a:pt x="254855" y="317344"/>
                    <a:pt x="290287" y="403854"/>
                    <a:pt x="332707" y="487120"/>
                  </a:cubicBezTo>
                  <a:cubicBezTo>
                    <a:pt x="354163" y="528696"/>
                    <a:pt x="377948" y="569461"/>
                    <a:pt x="402959" y="609647"/>
                  </a:cubicBezTo>
                  <a:cubicBezTo>
                    <a:pt x="428337" y="649717"/>
                    <a:pt x="455433" y="689209"/>
                    <a:pt x="483631" y="728236"/>
                  </a:cubicBezTo>
                  <a:cubicBezTo>
                    <a:pt x="540764" y="806061"/>
                    <a:pt x="604271" y="881569"/>
                    <a:pt x="669986" y="957424"/>
                  </a:cubicBezTo>
                  <a:cubicBezTo>
                    <a:pt x="735701" y="1033395"/>
                    <a:pt x="804359" y="1109366"/>
                    <a:pt x="871667" y="1188348"/>
                  </a:cubicBezTo>
                  <a:cubicBezTo>
                    <a:pt x="905383" y="1227723"/>
                    <a:pt x="938731" y="1268025"/>
                    <a:pt x="971956" y="1308905"/>
                  </a:cubicBezTo>
                  <a:lnTo>
                    <a:pt x="1020139" y="1368084"/>
                  </a:lnTo>
                  <a:cubicBezTo>
                    <a:pt x="1035954" y="1386962"/>
                    <a:pt x="1051035" y="1406302"/>
                    <a:pt x="1067340" y="1424715"/>
                  </a:cubicBezTo>
                  <a:cubicBezTo>
                    <a:pt x="1194602" y="1574573"/>
                    <a:pt x="1332652" y="1712503"/>
                    <a:pt x="1472909" y="1843252"/>
                  </a:cubicBezTo>
                  <a:cubicBezTo>
                    <a:pt x="1543406" y="1908337"/>
                    <a:pt x="1615128" y="1971221"/>
                    <a:pt x="1688567" y="2031559"/>
                  </a:cubicBezTo>
                  <a:cubicBezTo>
                    <a:pt x="1762006" y="2091895"/>
                    <a:pt x="1836793" y="2150263"/>
                    <a:pt x="1914401" y="2205156"/>
                  </a:cubicBezTo>
                  <a:cubicBezTo>
                    <a:pt x="2069003" y="2315176"/>
                    <a:pt x="2235742" y="2413498"/>
                    <a:pt x="2418909" y="2479741"/>
                  </a:cubicBezTo>
                  <a:cubicBezTo>
                    <a:pt x="2510249" y="2512863"/>
                    <a:pt x="2604898" y="2538225"/>
                    <a:pt x="2701141" y="2557333"/>
                  </a:cubicBezTo>
                  <a:cubicBezTo>
                    <a:pt x="2725293" y="2561850"/>
                    <a:pt x="2749201" y="2567062"/>
                    <a:pt x="2773475" y="2570999"/>
                  </a:cubicBezTo>
                  <a:lnTo>
                    <a:pt x="2846424" y="2582465"/>
                  </a:lnTo>
                  <a:cubicBezTo>
                    <a:pt x="2895343" y="2588602"/>
                    <a:pt x="2944261" y="2595088"/>
                    <a:pt x="2993669" y="2598909"/>
                  </a:cubicBezTo>
                  <a:cubicBezTo>
                    <a:pt x="3018313" y="2601110"/>
                    <a:pt x="3042956" y="2603195"/>
                    <a:pt x="3067721" y="2604237"/>
                  </a:cubicBezTo>
                  <a:cubicBezTo>
                    <a:pt x="3092487" y="2605394"/>
                    <a:pt x="3117130" y="2607247"/>
                    <a:pt x="3142019" y="2607943"/>
                  </a:cubicBezTo>
                  <a:lnTo>
                    <a:pt x="3216561" y="2609564"/>
                  </a:lnTo>
                  <a:cubicBezTo>
                    <a:pt x="3241326" y="2610142"/>
                    <a:pt x="3266337" y="2609333"/>
                    <a:pt x="3291225" y="2609217"/>
                  </a:cubicBezTo>
                  <a:lnTo>
                    <a:pt x="3328619" y="2608869"/>
                  </a:lnTo>
                  <a:cubicBezTo>
                    <a:pt x="3340757" y="2608522"/>
                    <a:pt x="3352649" y="2607827"/>
                    <a:pt x="3364665" y="2607363"/>
                  </a:cubicBezTo>
                  <a:cubicBezTo>
                    <a:pt x="3376679" y="2606784"/>
                    <a:pt x="3388695" y="2606438"/>
                    <a:pt x="3400587" y="2605627"/>
                  </a:cubicBezTo>
                  <a:lnTo>
                    <a:pt x="3436387" y="2602847"/>
                  </a:lnTo>
                  <a:cubicBezTo>
                    <a:pt x="3484079" y="2599257"/>
                    <a:pt x="3531404" y="2593235"/>
                    <a:pt x="3578361" y="2586286"/>
                  </a:cubicBezTo>
                  <a:cubicBezTo>
                    <a:pt x="3766310" y="2556871"/>
                    <a:pt x="3947025" y="2499314"/>
                    <a:pt x="4119159" y="2418594"/>
                  </a:cubicBezTo>
                  <a:cubicBezTo>
                    <a:pt x="4291907" y="2338801"/>
                    <a:pt x="4456317" y="2236657"/>
                    <a:pt x="4618765" y="2124668"/>
                  </a:cubicBezTo>
                  <a:cubicBezTo>
                    <a:pt x="4659346" y="2096759"/>
                    <a:pt x="4699682" y="2067575"/>
                    <a:pt x="4739895" y="2038275"/>
                  </a:cubicBezTo>
                  <a:cubicBezTo>
                    <a:pt x="4780355" y="2008976"/>
                    <a:pt x="4820691" y="1979212"/>
                    <a:pt x="4861027" y="1948986"/>
                  </a:cubicBezTo>
                  <a:lnTo>
                    <a:pt x="5106354" y="1763690"/>
                  </a:lnTo>
                  <a:lnTo>
                    <a:pt x="5275533" y="1641017"/>
                  </a:lnTo>
                  <a:lnTo>
                    <a:pt x="5275533" y="2257481"/>
                  </a:lnTo>
                  <a:lnTo>
                    <a:pt x="5168881" y="2332084"/>
                  </a:lnTo>
                  <a:cubicBezTo>
                    <a:pt x="5125235" y="2362079"/>
                    <a:pt x="5081099" y="2391958"/>
                    <a:pt x="5036225" y="2421489"/>
                  </a:cubicBezTo>
                  <a:cubicBezTo>
                    <a:pt x="4991231" y="2450790"/>
                    <a:pt x="4945867" y="2479857"/>
                    <a:pt x="4899401" y="2508347"/>
                  </a:cubicBezTo>
                  <a:cubicBezTo>
                    <a:pt x="4806959" y="2565440"/>
                    <a:pt x="4711574" y="2620798"/>
                    <a:pt x="4612145" y="2671407"/>
                  </a:cubicBezTo>
                  <a:cubicBezTo>
                    <a:pt x="4512836" y="2722247"/>
                    <a:pt x="4410095" y="2769496"/>
                    <a:pt x="4303187" y="2810030"/>
                  </a:cubicBezTo>
                  <a:cubicBezTo>
                    <a:pt x="4090349" y="2892256"/>
                    <a:pt x="3861694" y="2947728"/>
                    <a:pt x="3630835" y="2969500"/>
                  </a:cubicBezTo>
                  <a:cubicBezTo>
                    <a:pt x="3573089" y="2974712"/>
                    <a:pt x="3515343" y="2978649"/>
                    <a:pt x="3457719" y="2979808"/>
                  </a:cubicBezTo>
                  <a:lnTo>
                    <a:pt x="3414441" y="2980733"/>
                  </a:lnTo>
                  <a:cubicBezTo>
                    <a:pt x="3400097" y="2980850"/>
                    <a:pt x="3385630" y="2980502"/>
                    <a:pt x="3371285" y="2980502"/>
                  </a:cubicBezTo>
                  <a:lnTo>
                    <a:pt x="3328252" y="2980039"/>
                  </a:lnTo>
                  <a:lnTo>
                    <a:pt x="3286445" y="2978534"/>
                  </a:lnTo>
                  <a:cubicBezTo>
                    <a:pt x="3175121" y="2975174"/>
                    <a:pt x="3063553" y="2966837"/>
                    <a:pt x="2952475" y="2953402"/>
                  </a:cubicBezTo>
                  <a:cubicBezTo>
                    <a:pt x="2841275" y="2940664"/>
                    <a:pt x="2730319" y="2922365"/>
                    <a:pt x="2620591" y="2898046"/>
                  </a:cubicBezTo>
                  <a:cubicBezTo>
                    <a:pt x="2510984" y="2873494"/>
                    <a:pt x="2402235" y="2844426"/>
                    <a:pt x="2294591" y="2811305"/>
                  </a:cubicBezTo>
                  <a:cubicBezTo>
                    <a:pt x="2079669" y="2744483"/>
                    <a:pt x="1867198" y="2661331"/>
                    <a:pt x="1670544" y="2550501"/>
                  </a:cubicBezTo>
                  <a:cubicBezTo>
                    <a:pt x="1473767" y="2439903"/>
                    <a:pt x="1298079" y="2299657"/>
                    <a:pt x="1144703" y="2144472"/>
                  </a:cubicBezTo>
                  <a:cubicBezTo>
                    <a:pt x="1067586" y="2066996"/>
                    <a:pt x="997458" y="1984539"/>
                    <a:pt x="931497" y="1900114"/>
                  </a:cubicBezTo>
                  <a:cubicBezTo>
                    <a:pt x="865906" y="1815342"/>
                    <a:pt x="803500" y="1729295"/>
                    <a:pt x="745265" y="1641395"/>
                  </a:cubicBezTo>
                  <a:cubicBezTo>
                    <a:pt x="730307" y="1619623"/>
                    <a:pt x="716207" y="1597503"/>
                    <a:pt x="701741" y="1575500"/>
                  </a:cubicBezTo>
                  <a:lnTo>
                    <a:pt x="660178" y="1511573"/>
                  </a:lnTo>
                  <a:cubicBezTo>
                    <a:pt x="633574" y="1470229"/>
                    <a:pt x="605989" y="1429232"/>
                    <a:pt x="578158" y="1387656"/>
                  </a:cubicBezTo>
                  <a:lnTo>
                    <a:pt x="408230" y="1134497"/>
                  </a:lnTo>
                  <a:cubicBezTo>
                    <a:pt x="351220" y="1048219"/>
                    <a:pt x="294945" y="959392"/>
                    <a:pt x="242349" y="866860"/>
                  </a:cubicBezTo>
                  <a:cubicBezTo>
                    <a:pt x="216112" y="820536"/>
                    <a:pt x="190734" y="773402"/>
                    <a:pt x="167562" y="724994"/>
                  </a:cubicBezTo>
                  <a:cubicBezTo>
                    <a:pt x="144513" y="676469"/>
                    <a:pt x="123057" y="627019"/>
                    <a:pt x="104054" y="576525"/>
                  </a:cubicBezTo>
                  <a:cubicBezTo>
                    <a:pt x="85418" y="525917"/>
                    <a:pt x="68867" y="474613"/>
                    <a:pt x="55381" y="422499"/>
                  </a:cubicBezTo>
                  <a:cubicBezTo>
                    <a:pt x="49006" y="396442"/>
                    <a:pt x="42508" y="370269"/>
                    <a:pt x="37236" y="343980"/>
                  </a:cubicBezTo>
                  <a:lnTo>
                    <a:pt x="29267" y="304604"/>
                  </a:lnTo>
                  <a:lnTo>
                    <a:pt x="22646" y="265113"/>
                  </a:lnTo>
                  <a:cubicBezTo>
                    <a:pt x="14003" y="212420"/>
                    <a:pt x="7872" y="159582"/>
                    <a:pt x="3903" y="106787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7049D82-B7F3-4192-8337-4BDB16955E9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921214" y="-1"/>
              <a:ext cx="5270786" cy="2927775"/>
            </a:xfrm>
            <a:custGeom>
              <a:avLst/>
              <a:gdLst>
                <a:gd name="connsiteX0" fmla="*/ 0 w 5270786"/>
                <a:gd name="connsiteY0" fmla="*/ 0 h 2927775"/>
                <a:gd name="connsiteX1" fmla="*/ 613805 w 5270786"/>
                <a:gd name="connsiteY1" fmla="*/ 0 h 2927775"/>
                <a:gd name="connsiteX2" fmla="*/ 618487 w 5270786"/>
                <a:gd name="connsiteY2" fmla="*/ 85404 h 2927775"/>
                <a:gd name="connsiteX3" fmla="*/ 1054084 w 5270786"/>
                <a:gd name="connsiteY3" fmla="*/ 895200 h 2927775"/>
                <a:gd name="connsiteX4" fmla="*/ 1276976 w 5270786"/>
                <a:gd name="connsiteY4" fmla="*/ 1191325 h 2927775"/>
                <a:gd name="connsiteX5" fmla="*/ 3368450 w 5270786"/>
                <a:gd name="connsiteY5" fmla="*/ 2348843 h 2927775"/>
                <a:gd name="connsiteX6" fmla="*/ 4956151 w 5270786"/>
                <a:gd name="connsiteY6" fmla="*/ 1636730 h 2927775"/>
                <a:gd name="connsiteX7" fmla="*/ 5149372 w 5270786"/>
                <a:gd name="connsiteY7" fmla="*/ 1495325 h 2927775"/>
                <a:gd name="connsiteX8" fmla="*/ 5270786 w 5270786"/>
                <a:gd name="connsiteY8" fmla="*/ 1406110 h 2927775"/>
                <a:gd name="connsiteX9" fmla="*/ 5270786 w 5270786"/>
                <a:gd name="connsiteY9" fmla="*/ 2138641 h 2927775"/>
                <a:gd name="connsiteX10" fmla="*/ 5112925 w 5270786"/>
                <a:gd name="connsiteY10" fmla="*/ 2253730 h 2927775"/>
                <a:gd name="connsiteX11" fmla="*/ 3368327 w 5270786"/>
                <a:gd name="connsiteY11" fmla="*/ 2927775 h 2927775"/>
                <a:gd name="connsiteX12" fmla="*/ 769646 w 5270786"/>
                <a:gd name="connsiteY12" fmla="*/ 1516288 h 2927775"/>
                <a:gd name="connsiteX13" fmla="*/ 3149 w 5270786"/>
                <a:gd name="connsiteY13" fmla="*/ 85252 h 2927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0786" h="2927775">
                  <a:moveTo>
                    <a:pt x="0" y="0"/>
                  </a:moveTo>
                  <a:lnTo>
                    <a:pt x="613805" y="0"/>
                  </a:lnTo>
                  <a:lnTo>
                    <a:pt x="618487" y="85404"/>
                  </a:lnTo>
                  <a:cubicBezTo>
                    <a:pt x="650052" y="360109"/>
                    <a:pt x="792650" y="556543"/>
                    <a:pt x="1054084" y="895200"/>
                  </a:cubicBezTo>
                  <a:cubicBezTo>
                    <a:pt x="1126174" y="988542"/>
                    <a:pt x="1200716" y="1085128"/>
                    <a:pt x="1276976" y="1191325"/>
                  </a:cubicBezTo>
                  <a:cubicBezTo>
                    <a:pt x="1859704" y="2002688"/>
                    <a:pt x="2485223" y="2348843"/>
                    <a:pt x="3368450" y="2348843"/>
                  </a:cubicBezTo>
                  <a:cubicBezTo>
                    <a:pt x="3948114" y="2348843"/>
                    <a:pt x="4373422" y="2066846"/>
                    <a:pt x="4956151" y="1636730"/>
                  </a:cubicBezTo>
                  <a:cubicBezTo>
                    <a:pt x="5021253" y="1588668"/>
                    <a:pt x="5086356" y="1541186"/>
                    <a:pt x="5149372" y="1495325"/>
                  </a:cubicBezTo>
                  <a:lnTo>
                    <a:pt x="5270786" y="1406110"/>
                  </a:lnTo>
                  <a:lnTo>
                    <a:pt x="5270786" y="2138641"/>
                  </a:lnTo>
                  <a:lnTo>
                    <a:pt x="5112925" y="2253730"/>
                  </a:lnTo>
                  <a:cubicBezTo>
                    <a:pt x="4598179" y="2621786"/>
                    <a:pt x="4074961" y="2927775"/>
                    <a:pt x="3368327" y="2927775"/>
                  </a:cubicBezTo>
                  <a:cubicBezTo>
                    <a:pt x="2170746" y="2927775"/>
                    <a:pt x="1393203" y="2384512"/>
                    <a:pt x="769646" y="1516288"/>
                  </a:cubicBezTo>
                  <a:cubicBezTo>
                    <a:pt x="418850" y="1027932"/>
                    <a:pt x="48120" y="683401"/>
                    <a:pt x="3149" y="85252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4A7FAD9-577C-4D2E-A3B5-C6D0A39D47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921214" y="-1"/>
              <a:ext cx="5270786" cy="2927775"/>
            </a:xfrm>
            <a:custGeom>
              <a:avLst/>
              <a:gdLst>
                <a:gd name="connsiteX0" fmla="*/ 0 w 5270786"/>
                <a:gd name="connsiteY0" fmla="*/ 0 h 2927775"/>
                <a:gd name="connsiteX1" fmla="*/ 736294 w 5270786"/>
                <a:gd name="connsiteY1" fmla="*/ 0 h 2927775"/>
                <a:gd name="connsiteX2" fmla="*/ 740298 w 5270786"/>
                <a:gd name="connsiteY2" fmla="*/ 72745 h 2927775"/>
                <a:gd name="connsiteX3" fmla="*/ 1153024 w 5270786"/>
                <a:gd name="connsiteY3" fmla="*/ 826989 h 2927775"/>
                <a:gd name="connsiteX4" fmla="*/ 1378368 w 5270786"/>
                <a:gd name="connsiteY4" fmla="*/ 1126356 h 2927775"/>
                <a:gd name="connsiteX5" fmla="*/ 2238056 w 5270786"/>
                <a:gd name="connsiteY5" fmla="*/ 1955322 h 2927775"/>
                <a:gd name="connsiteX6" fmla="*/ 3368327 w 5270786"/>
                <a:gd name="connsiteY6" fmla="*/ 2233033 h 2927775"/>
                <a:gd name="connsiteX7" fmla="*/ 4095360 w 5270786"/>
                <a:gd name="connsiteY7" fmla="*/ 2056192 h 2927775"/>
                <a:gd name="connsiteX8" fmla="*/ 4880506 w 5270786"/>
                <a:gd name="connsiteY8" fmla="*/ 1545587 h 2927775"/>
                <a:gd name="connsiteX9" fmla="*/ 5074340 w 5270786"/>
                <a:gd name="connsiteY9" fmla="*/ 1403721 h 2927775"/>
                <a:gd name="connsiteX10" fmla="*/ 5270786 w 5270786"/>
                <a:gd name="connsiteY10" fmla="*/ 1259367 h 2927775"/>
                <a:gd name="connsiteX11" fmla="*/ 5270786 w 5270786"/>
                <a:gd name="connsiteY11" fmla="*/ 2138641 h 2927775"/>
                <a:gd name="connsiteX12" fmla="*/ 5112925 w 5270786"/>
                <a:gd name="connsiteY12" fmla="*/ 2253730 h 2927775"/>
                <a:gd name="connsiteX13" fmla="*/ 3368327 w 5270786"/>
                <a:gd name="connsiteY13" fmla="*/ 2927775 h 2927775"/>
                <a:gd name="connsiteX14" fmla="*/ 769646 w 5270786"/>
                <a:gd name="connsiteY14" fmla="*/ 1516288 h 2927775"/>
                <a:gd name="connsiteX15" fmla="*/ 3149 w 5270786"/>
                <a:gd name="connsiteY15" fmla="*/ 85252 h 2927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70786" h="2927775">
                  <a:moveTo>
                    <a:pt x="0" y="0"/>
                  </a:moveTo>
                  <a:lnTo>
                    <a:pt x="736294" y="0"/>
                  </a:lnTo>
                  <a:lnTo>
                    <a:pt x="740298" y="72745"/>
                  </a:lnTo>
                  <a:cubicBezTo>
                    <a:pt x="768839" y="319371"/>
                    <a:pt x="898885" y="497858"/>
                    <a:pt x="1153024" y="826989"/>
                  </a:cubicBezTo>
                  <a:cubicBezTo>
                    <a:pt x="1225727" y="921142"/>
                    <a:pt x="1300882" y="1018537"/>
                    <a:pt x="1378368" y="1126356"/>
                  </a:cubicBezTo>
                  <a:cubicBezTo>
                    <a:pt x="1652384" y="1507833"/>
                    <a:pt x="1933512" y="1779060"/>
                    <a:pt x="2238056" y="1955322"/>
                  </a:cubicBezTo>
                  <a:cubicBezTo>
                    <a:pt x="2560868" y="2142238"/>
                    <a:pt x="2930637" y="2233033"/>
                    <a:pt x="3368327" y="2233033"/>
                  </a:cubicBezTo>
                  <a:cubicBezTo>
                    <a:pt x="3616720" y="2233033"/>
                    <a:pt x="3847703" y="2176866"/>
                    <a:pt x="4095360" y="2056192"/>
                  </a:cubicBezTo>
                  <a:cubicBezTo>
                    <a:pt x="4349636" y="1932276"/>
                    <a:pt x="4601340" y="1751613"/>
                    <a:pt x="4880506" y="1545587"/>
                  </a:cubicBezTo>
                  <a:cubicBezTo>
                    <a:pt x="4945974" y="1497295"/>
                    <a:pt x="5011199" y="1449697"/>
                    <a:pt x="5074340" y="1403721"/>
                  </a:cubicBezTo>
                  <a:lnTo>
                    <a:pt x="5270786" y="1259367"/>
                  </a:lnTo>
                  <a:lnTo>
                    <a:pt x="5270786" y="2138641"/>
                  </a:lnTo>
                  <a:lnTo>
                    <a:pt x="5112925" y="2253730"/>
                  </a:lnTo>
                  <a:cubicBezTo>
                    <a:pt x="4598179" y="2621786"/>
                    <a:pt x="4074961" y="2927775"/>
                    <a:pt x="3368327" y="2927775"/>
                  </a:cubicBezTo>
                  <a:cubicBezTo>
                    <a:pt x="2170746" y="2927775"/>
                    <a:pt x="1393203" y="2384512"/>
                    <a:pt x="769646" y="1516288"/>
                  </a:cubicBezTo>
                  <a:cubicBezTo>
                    <a:pt x="418850" y="1027932"/>
                    <a:pt x="48120" y="683401"/>
                    <a:pt x="3149" y="85252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F036826-9A10-EDF3-72A5-9756E59DCD6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79226" y="2890979"/>
            <a:ext cx="9833548" cy="2693976"/>
          </a:xfrm>
        </p:spPr>
        <p:txBody>
          <a:bodyPr vert="horz" lIns="91440" tIns="45720" rIns="91440" bIns="45720" rtlCol="0">
            <a:normAutofit/>
          </a:bodyPr>
          <a:lstStyle/>
          <a:p>
            <a:r>
              <a:rPr lang="en-GB" sz="1800" b="1">
                <a:solidFill>
                  <a:schemeClr val="tx2"/>
                </a:solidFill>
              </a:rPr>
              <a:t>HDL – High-Density Lipoprotein ("Good Cholesterol")</a:t>
            </a:r>
            <a:endParaRPr lang="en-GB" sz="1800">
              <a:solidFill>
                <a:schemeClr val="tx2"/>
              </a:solidFill>
            </a:endParaRPr>
          </a:p>
          <a:p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Removes excess cholesterol</a:t>
            </a:r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 from blood</a:t>
            </a:r>
            <a:endParaRPr lang="en-GB" sz="1800">
              <a:solidFill>
                <a:schemeClr val="tx2"/>
              </a:solidFill>
            </a:endParaRPr>
          </a:p>
          <a:p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Carries it back to the liver for breakdown</a:t>
            </a:r>
            <a:endParaRPr lang="en-GB" sz="1800">
              <a:solidFill>
                <a:schemeClr val="tx2"/>
              </a:solidFill>
            </a:endParaRPr>
          </a:p>
          <a:p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Protects arteries</a:t>
            </a:r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 from plaque buildup</a:t>
            </a:r>
            <a:endParaRPr lang="en-GB" sz="1800">
              <a:solidFill>
                <a:schemeClr val="tx2"/>
              </a:solidFill>
            </a:endParaRPr>
          </a:p>
          <a:p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Higher HDL levels = Lower risk</a:t>
            </a:r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 of CVD</a:t>
            </a:r>
            <a:endParaRPr lang="en-GB" sz="1800">
              <a:solidFill>
                <a:schemeClr val="tx2"/>
              </a:solidFill>
            </a:endParaRPr>
          </a:p>
          <a:p>
            <a:endParaRPr lang="en-GB" sz="1800">
              <a:solidFill>
                <a:schemeClr val="tx2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A5C9C35-2375-49EB-B99C-17C87D42FE7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 rot="10800000" flipH="1">
            <a:off x="0" y="4682671"/>
            <a:ext cx="2898948" cy="2175328"/>
            <a:chOff x="-305" y="-1"/>
            <a:chExt cx="3832880" cy="2876136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BE7B8C5-3FC9-47E9-B555-AFCB849A41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05" y="1"/>
              <a:ext cx="3815424" cy="2653659"/>
            </a:xfrm>
            <a:custGeom>
              <a:avLst/>
              <a:gdLst>
                <a:gd name="connsiteX0" fmla="*/ 3203055 w 3815424"/>
                <a:gd name="connsiteY0" fmla="*/ 0 h 2653659"/>
                <a:gd name="connsiteX1" fmla="*/ 3815424 w 3815424"/>
                <a:gd name="connsiteY1" fmla="*/ 0 h 2653659"/>
                <a:gd name="connsiteX2" fmla="*/ 3801025 w 3815424"/>
                <a:gd name="connsiteY2" fmla="*/ 214243 h 2653659"/>
                <a:gd name="connsiteX3" fmla="*/ 587142 w 3815424"/>
                <a:gd name="connsiteY3" fmla="*/ 2653659 h 2653659"/>
                <a:gd name="connsiteX4" fmla="*/ 53389 w 3815424"/>
                <a:gd name="connsiteY4" fmla="*/ 2605041 h 2653659"/>
                <a:gd name="connsiteX5" fmla="*/ 0 w 3815424"/>
                <a:gd name="connsiteY5" fmla="*/ 2593136 h 2653659"/>
                <a:gd name="connsiteX6" fmla="*/ 0 w 3815424"/>
                <a:gd name="connsiteY6" fmla="*/ 1994836 h 2653659"/>
                <a:gd name="connsiteX7" fmla="*/ 159710 w 3815424"/>
                <a:gd name="connsiteY7" fmla="*/ 2035054 h 2653659"/>
                <a:gd name="connsiteX8" fmla="*/ 587142 w 3815424"/>
                <a:gd name="connsiteY8" fmla="*/ 2075152 h 2653659"/>
                <a:gd name="connsiteX9" fmla="*/ 1549283 w 3815424"/>
                <a:gd name="connsiteY9" fmla="*/ 1900153 h 2653659"/>
                <a:gd name="connsiteX10" fmla="*/ 2406698 w 3815424"/>
                <a:gd name="connsiteY10" fmla="*/ 1418450 h 2653659"/>
                <a:gd name="connsiteX11" fmla="*/ 2996069 w 3815424"/>
                <a:gd name="connsiteY11" fmla="*/ 728678 h 2653659"/>
                <a:gd name="connsiteX12" fmla="*/ 3193967 w 3815424"/>
                <a:gd name="connsiteY12" fmla="*/ 137719 h 265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15424" h="2653659">
                  <a:moveTo>
                    <a:pt x="3203055" y="0"/>
                  </a:moveTo>
                  <a:lnTo>
                    <a:pt x="3815424" y="0"/>
                  </a:lnTo>
                  <a:lnTo>
                    <a:pt x="3801025" y="214243"/>
                  </a:lnTo>
                  <a:cubicBezTo>
                    <a:pt x="3616317" y="1584467"/>
                    <a:pt x="2091637" y="2653659"/>
                    <a:pt x="587142" y="2653659"/>
                  </a:cubicBezTo>
                  <a:cubicBezTo>
                    <a:pt x="400192" y="2653659"/>
                    <a:pt x="222112" y="2636953"/>
                    <a:pt x="53389" y="2605041"/>
                  </a:cubicBezTo>
                  <a:lnTo>
                    <a:pt x="0" y="2593136"/>
                  </a:lnTo>
                  <a:lnTo>
                    <a:pt x="0" y="1994836"/>
                  </a:lnTo>
                  <a:lnTo>
                    <a:pt x="159710" y="2035054"/>
                  </a:lnTo>
                  <a:cubicBezTo>
                    <a:pt x="295467" y="2061726"/>
                    <a:pt x="438268" y="2075152"/>
                    <a:pt x="587142" y="2075152"/>
                  </a:cubicBezTo>
                  <a:cubicBezTo>
                    <a:pt x="901731" y="2075152"/>
                    <a:pt x="1234490" y="2014697"/>
                    <a:pt x="1549283" y="1900153"/>
                  </a:cubicBezTo>
                  <a:cubicBezTo>
                    <a:pt x="1860709" y="1786959"/>
                    <a:pt x="2157231" y="1620350"/>
                    <a:pt x="2406698" y="1418450"/>
                  </a:cubicBezTo>
                  <a:cubicBezTo>
                    <a:pt x="2655859" y="1216840"/>
                    <a:pt x="2859596" y="978302"/>
                    <a:pt x="2996069" y="728678"/>
                  </a:cubicBezTo>
                  <a:cubicBezTo>
                    <a:pt x="3101178" y="536396"/>
                    <a:pt x="3167417" y="338366"/>
                    <a:pt x="3193967" y="137719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15B6EFE-6DC2-4A72-AC12-BCCC3638A6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05" y="-1"/>
              <a:ext cx="3815424" cy="2653660"/>
            </a:xfrm>
            <a:custGeom>
              <a:avLst/>
              <a:gdLst>
                <a:gd name="connsiteX0" fmla="*/ 3305038 w 3815424"/>
                <a:gd name="connsiteY0" fmla="*/ 0 h 2653660"/>
                <a:gd name="connsiteX1" fmla="*/ 3815424 w 3815424"/>
                <a:gd name="connsiteY1" fmla="*/ 0 h 2653660"/>
                <a:gd name="connsiteX2" fmla="*/ 3801025 w 3815424"/>
                <a:gd name="connsiteY2" fmla="*/ 214244 h 2653660"/>
                <a:gd name="connsiteX3" fmla="*/ 587142 w 3815424"/>
                <a:gd name="connsiteY3" fmla="*/ 2653660 h 2653660"/>
                <a:gd name="connsiteX4" fmla="*/ 53389 w 3815424"/>
                <a:gd name="connsiteY4" fmla="*/ 2605042 h 2653660"/>
                <a:gd name="connsiteX5" fmla="*/ 0 w 3815424"/>
                <a:gd name="connsiteY5" fmla="*/ 2593137 h 2653660"/>
                <a:gd name="connsiteX6" fmla="*/ 0 w 3815424"/>
                <a:gd name="connsiteY6" fmla="*/ 2094444 h 2653660"/>
                <a:gd name="connsiteX7" fmla="*/ 137675 w 3815424"/>
                <a:gd name="connsiteY7" fmla="*/ 2129195 h 2653660"/>
                <a:gd name="connsiteX8" fmla="*/ 587142 w 3815424"/>
                <a:gd name="connsiteY8" fmla="*/ 2171571 h 2653660"/>
                <a:gd name="connsiteX9" fmla="*/ 1585826 w 3815424"/>
                <a:gd name="connsiteY9" fmla="*/ 1990112 h 2653660"/>
                <a:gd name="connsiteX10" fmla="*/ 2473046 w 3815424"/>
                <a:gd name="connsiteY10" fmla="*/ 1491633 h 2653660"/>
                <a:gd name="connsiteX11" fmla="*/ 3086710 w 3815424"/>
                <a:gd name="connsiteY11" fmla="*/ 772838 h 2653660"/>
                <a:gd name="connsiteX12" fmla="*/ 3295217 w 3815424"/>
                <a:gd name="connsiteY12" fmla="*/ 149229 h 265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15424" h="2653660">
                  <a:moveTo>
                    <a:pt x="3305038" y="0"/>
                  </a:moveTo>
                  <a:lnTo>
                    <a:pt x="3815424" y="0"/>
                  </a:lnTo>
                  <a:lnTo>
                    <a:pt x="3801025" y="214244"/>
                  </a:lnTo>
                  <a:cubicBezTo>
                    <a:pt x="3616317" y="1584467"/>
                    <a:pt x="2091637" y="2653660"/>
                    <a:pt x="587142" y="2653660"/>
                  </a:cubicBezTo>
                  <a:cubicBezTo>
                    <a:pt x="400192" y="2653660"/>
                    <a:pt x="222112" y="2636954"/>
                    <a:pt x="53389" y="2605042"/>
                  </a:cubicBezTo>
                  <a:lnTo>
                    <a:pt x="0" y="2593137"/>
                  </a:lnTo>
                  <a:lnTo>
                    <a:pt x="0" y="2094444"/>
                  </a:lnTo>
                  <a:lnTo>
                    <a:pt x="137675" y="2129195"/>
                  </a:lnTo>
                  <a:cubicBezTo>
                    <a:pt x="280616" y="2157374"/>
                    <a:pt x="430766" y="2171571"/>
                    <a:pt x="587142" y="2171571"/>
                  </a:cubicBezTo>
                  <a:cubicBezTo>
                    <a:pt x="918879" y="2171571"/>
                    <a:pt x="1254904" y="2110634"/>
                    <a:pt x="1585826" y="1990112"/>
                  </a:cubicBezTo>
                  <a:cubicBezTo>
                    <a:pt x="1908071" y="1873061"/>
                    <a:pt x="2214800" y="1700666"/>
                    <a:pt x="2473046" y="1491633"/>
                  </a:cubicBezTo>
                  <a:cubicBezTo>
                    <a:pt x="2735782" y="1279031"/>
                    <a:pt x="2942276" y="1037118"/>
                    <a:pt x="3086710" y="772838"/>
                  </a:cubicBezTo>
                  <a:cubicBezTo>
                    <a:pt x="3197408" y="570216"/>
                    <a:pt x="3267226" y="361248"/>
                    <a:pt x="3295217" y="149229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E8C1B65-6799-4DD1-B262-01901DA126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305" y="1"/>
              <a:ext cx="3815986" cy="2675935"/>
            </a:xfrm>
            <a:custGeom>
              <a:avLst/>
              <a:gdLst>
                <a:gd name="connsiteX0" fmla="*/ 3648768 w 3815986"/>
                <a:gd name="connsiteY0" fmla="*/ 0 h 2675935"/>
                <a:gd name="connsiteX1" fmla="*/ 3815986 w 3815986"/>
                <a:gd name="connsiteY1" fmla="*/ 0 h 2675935"/>
                <a:gd name="connsiteX2" fmla="*/ 3804695 w 3815986"/>
                <a:gd name="connsiteY2" fmla="*/ 200084 h 2675935"/>
                <a:gd name="connsiteX3" fmla="*/ 3762590 w 3815986"/>
                <a:gd name="connsiteY3" fmla="*/ 455543 h 2675935"/>
                <a:gd name="connsiteX4" fmla="*/ 3592332 w 3815986"/>
                <a:gd name="connsiteY4" fmla="*/ 947274 h 2675935"/>
                <a:gd name="connsiteX5" fmla="*/ 2953967 w 3815986"/>
                <a:gd name="connsiteY5" fmla="*/ 1782349 h 2675935"/>
                <a:gd name="connsiteX6" fmla="*/ 2530669 w 3815986"/>
                <a:gd name="connsiteY6" fmla="*/ 2109494 h 2675935"/>
                <a:gd name="connsiteX7" fmla="*/ 2057561 w 3815986"/>
                <a:gd name="connsiteY7" fmla="*/ 2369245 h 2675935"/>
                <a:gd name="connsiteX8" fmla="*/ 1007330 w 3815986"/>
                <a:gd name="connsiteY8" fmla="*/ 2655701 h 2675935"/>
                <a:gd name="connsiteX9" fmla="*/ 732765 w 3815986"/>
                <a:gd name="connsiteY9" fmla="*/ 2674696 h 2675935"/>
                <a:gd name="connsiteX10" fmla="*/ 457666 w 3815986"/>
                <a:gd name="connsiteY10" fmla="*/ 2670839 h 2675935"/>
                <a:gd name="connsiteX11" fmla="*/ 183574 w 3815986"/>
                <a:gd name="connsiteY11" fmla="*/ 2643312 h 2675935"/>
                <a:gd name="connsiteX12" fmla="*/ 0 w 3815986"/>
                <a:gd name="connsiteY12" fmla="*/ 2607798 h 2675935"/>
                <a:gd name="connsiteX13" fmla="*/ 0 w 3815986"/>
                <a:gd name="connsiteY13" fmla="*/ 2356652 h 2675935"/>
                <a:gd name="connsiteX14" fmla="*/ 222195 w 3815986"/>
                <a:gd name="connsiteY14" fmla="*/ 2396940 h 2675935"/>
                <a:gd name="connsiteX15" fmla="*/ 472364 w 3815986"/>
                <a:gd name="connsiteY15" fmla="*/ 2419092 h 2675935"/>
                <a:gd name="connsiteX16" fmla="*/ 974972 w 3815986"/>
                <a:gd name="connsiteY16" fmla="*/ 2402122 h 2675935"/>
                <a:gd name="connsiteX17" fmla="*/ 1468292 w 3815986"/>
                <a:gd name="connsiteY17" fmla="*/ 2304162 h 2675935"/>
                <a:gd name="connsiteX18" fmla="*/ 1940176 w 3815986"/>
                <a:gd name="connsiteY18" fmla="*/ 2133695 h 2675935"/>
                <a:gd name="connsiteX19" fmla="*/ 2783403 w 3815986"/>
                <a:gd name="connsiteY19" fmla="*/ 1609954 h 2675935"/>
                <a:gd name="connsiteX20" fmla="*/ 3128104 w 3815986"/>
                <a:gd name="connsiteY20" fmla="*/ 1260439 h 2675935"/>
                <a:gd name="connsiteX21" fmla="*/ 3400639 w 3815986"/>
                <a:gd name="connsiteY21" fmla="*/ 859052 h 2675935"/>
                <a:gd name="connsiteX22" fmla="*/ 3585595 w 3815986"/>
                <a:gd name="connsiteY22" fmla="*/ 415336 h 2675935"/>
                <a:gd name="connsiteX23" fmla="*/ 3635918 w 3815986"/>
                <a:gd name="connsiteY23" fmla="*/ 181137 h 267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15986" h="2675935">
                  <a:moveTo>
                    <a:pt x="3648768" y="0"/>
                  </a:moveTo>
                  <a:lnTo>
                    <a:pt x="3815986" y="0"/>
                  </a:lnTo>
                  <a:lnTo>
                    <a:pt x="3804695" y="200084"/>
                  </a:lnTo>
                  <a:cubicBezTo>
                    <a:pt x="3795228" y="285751"/>
                    <a:pt x="3781167" y="371032"/>
                    <a:pt x="3762590" y="455543"/>
                  </a:cubicBezTo>
                  <a:cubicBezTo>
                    <a:pt x="3725537" y="624467"/>
                    <a:pt x="3668784" y="790112"/>
                    <a:pt x="3592332" y="947274"/>
                  </a:cubicBezTo>
                  <a:cubicBezTo>
                    <a:pt x="3438712" y="1261596"/>
                    <a:pt x="3216091" y="1542847"/>
                    <a:pt x="2953967" y="1782349"/>
                  </a:cubicBezTo>
                  <a:cubicBezTo>
                    <a:pt x="2822599" y="1902099"/>
                    <a:pt x="2680615" y="2011341"/>
                    <a:pt x="2530669" y="2109494"/>
                  </a:cubicBezTo>
                  <a:cubicBezTo>
                    <a:pt x="2380520" y="2207551"/>
                    <a:pt x="2222510" y="2294906"/>
                    <a:pt x="2057561" y="2369245"/>
                  </a:cubicBezTo>
                  <a:cubicBezTo>
                    <a:pt x="1727252" y="2516859"/>
                    <a:pt x="1371629" y="2614434"/>
                    <a:pt x="1007330" y="2655701"/>
                  </a:cubicBezTo>
                  <a:cubicBezTo>
                    <a:pt x="916281" y="2665873"/>
                    <a:pt x="824568" y="2672188"/>
                    <a:pt x="732765" y="2674696"/>
                  </a:cubicBezTo>
                  <a:cubicBezTo>
                    <a:pt x="640963" y="2677203"/>
                    <a:pt x="549072" y="2675901"/>
                    <a:pt x="457666" y="2670839"/>
                  </a:cubicBezTo>
                  <a:cubicBezTo>
                    <a:pt x="366106" y="2665584"/>
                    <a:pt x="274572" y="2656521"/>
                    <a:pt x="183574" y="2643312"/>
                  </a:cubicBezTo>
                  <a:lnTo>
                    <a:pt x="0" y="2607798"/>
                  </a:lnTo>
                  <a:lnTo>
                    <a:pt x="0" y="2356652"/>
                  </a:lnTo>
                  <a:lnTo>
                    <a:pt x="222195" y="2396940"/>
                  </a:lnTo>
                  <a:cubicBezTo>
                    <a:pt x="304990" y="2407980"/>
                    <a:pt x="388511" y="2415283"/>
                    <a:pt x="472364" y="2419092"/>
                  </a:cubicBezTo>
                  <a:cubicBezTo>
                    <a:pt x="640376" y="2427095"/>
                    <a:pt x="808184" y="2421791"/>
                    <a:pt x="974972" y="2402122"/>
                  </a:cubicBezTo>
                  <a:cubicBezTo>
                    <a:pt x="1141658" y="2382358"/>
                    <a:pt x="1306812" y="2349286"/>
                    <a:pt x="1468292" y="2304162"/>
                  </a:cubicBezTo>
                  <a:cubicBezTo>
                    <a:pt x="1629874" y="2259231"/>
                    <a:pt x="1787475" y="2201091"/>
                    <a:pt x="1940176" y="2133695"/>
                  </a:cubicBezTo>
                  <a:cubicBezTo>
                    <a:pt x="2246498" y="2000349"/>
                    <a:pt x="2532507" y="1823520"/>
                    <a:pt x="2783403" y="1609954"/>
                  </a:cubicBezTo>
                  <a:cubicBezTo>
                    <a:pt x="2908442" y="1502833"/>
                    <a:pt x="3024295" y="1385975"/>
                    <a:pt x="3128104" y="1260439"/>
                  </a:cubicBezTo>
                  <a:cubicBezTo>
                    <a:pt x="3232116" y="1135096"/>
                    <a:pt x="3323881" y="1000689"/>
                    <a:pt x="3400639" y="859052"/>
                  </a:cubicBezTo>
                  <a:cubicBezTo>
                    <a:pt x="3477399" y="717510"/>
                    <a:pt x="3541296" y="569316"/>
                    <a:pt x="3585595" y="415336"/>
                  </a:cubicBezTo>
                  <a:cubicBezTo>
                    <a:pt x="3607796" y="338540"/>
                    <a:pt x="3624638" y="260224"/>
                    <a:pt x="3635918" y="181137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3829674-8FAF-4E90-9FB7-C6CE17839B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05" y="-1"/>
              <a:ext cx="3832270" cy="2876136"/>
            </a:xfrm>
            <a:custGeom>
              <a:avLst/>
              <a:gdLst>
                <a:gd name="connsiteX0" fmla="*/ 3800718 w 3832270"/>
                <a:gd name="connsiteY0" fmla="*/ 0 h 2876136"/>
                <a:gd name="connsiteX1" fmla="*/ 3832270 w 3832270"/>
                <a:gd name="connsiteY1" fmla="*/ 0 h 2876136"/>
                <a:gd name="connsiteX2" fmla="*/ 3824562 w 3832270"/>
                <a:gd name="connsiteY2" fmla="*/ 143769 h 2876136"/>
                <a:gd name="connsiteX3" fmla="*/ 3628155 w 3832270"/>
                <a:gd name="connsiteY3" fmla="*/ 922055 h 2876136"/>
                <a:gd name="connsiteX4" fmla="*/ 3514853 w 3832270"/>
                <a:gd name="connsiteY4" fmla="*/ 1169078 h 2876136"/>
                <a:gd name="connsiteX5" fmla="*/ 3379198 w 3832270"/>
                <a:gd name="connsiteY5" fmla="*/ 1407037 h 2876136"/>
                <a:gd name="connsiteX6" fmla="*/ 3043787 w 3832270"/>
                <a:gd name="connsiteY6" fmla="*/ 1848342 h 2876136"/>
                <a:gd name="connsiteX7" fmla="*/ 2845661 w 3832270"/>
                <a:gd name="connsiteY7" fmla="*/ 2047444 h 2876136"/>
                <a:gd name="connsiteX8" fmla="*/ 2793197 w 3832270"/>
                <a:gd name="connsiteY8" fmla="*/ 2094689 h 2876136"/>
                <a:gd name="connsiteX9" fmla="*/ 2739710 w 3832270"/>
                <a:gd name="connsiteY9" fmla="*/ 2140969 h 2876136"/>
                <a:gd name="connsiteX10" fmla="*/ 2629166 w 3832270"/>
                <a:gd name="connsiteY10" fmla="*/ 2229867 h 2876136"/>
                <a:gd name="connsiteX11" fmla="*/ 2145952 w 3832270"/>
                <a:gd name="connsiteY11" fmla="*/ 2535994 h 2876136"/>
                <a:gd name="connsiteX12" fmla="*/ 1034987 w 3832270"/>
                <a:gd name="connsiteY12" fmla="*/ 2863910 h 2876136"/>
                <a:gd name="connsiteX13" fmla="*/ 741909 w 3832270"/>
                <a:gd name="connsiteY13" fmla="*/ 2875939 h 2876136"/>
                <a:gd name="connsiteX14" fmla="*/ 450208 w 3832270"/>
                <a:gd name="connsiteY14" fmla="*/ 2857451 h 2876136"/>
                <a:gd name="connsiteX15" fmla="*/ 22215 w 3832270"/>
                <a:gd name="connsiteY15" fmla="*/ 2775923 h 2876136"/>
                <a:gd name="connsiteX16" fmla="*/ 0 w 3832270"/>
                <a:gd name="connsiteY16" fmla="*/ 2769256 h 2876136"/>
                <a:gd name="connsiteX17" fmla="*/ 0 w 3832270"/>
                <a:gd name="connsiteY17" fmla="*/ 2590612 h 2876136"/>
                <a:gd name="connsiteX18" fmla="*/ 199046 w 3832270"/>
                <a:gd name="connsiteY18" fmla="*/ 2627410 h 2876136"/>
                <a:gd name="connsiteX19" fmla="*/ 468174 w 3832270"/>
                <a:gd name="connsiteY19" fmla="*/ 2649670 h 2876136"/>
                <a:gd name="connsiteX20" fmla="*/ 1003650 w 3832270"/>
                <a:gd name="connsiteY20" fmla="*/ 2622480 h 2876136"/>
                <a:gd name="connsiteX21" fmla="*/ 1266489 w 3832270"/>
                <a:gd name="connsiteY21" fmla="*/ 2573982 h 2876136"/>
                <a:gd name="connsiteX22" fmla="*/ 1524223 w 3832270"/>
                <a:gd name="connsiteY22" fmla="*/ 2504657 h 2876136"/>
                <a:gd name="connsiteX23" fmla="*/ 1775731 w 3832270"/>
                <a:gd name="connsiteY23" fmla="*/ 2416243 h 2876136"/>
                <a:gd name="connsiteX24" fmla="*/ 2019789 w 3832270"/>
                <a:gd name="connsiteY24" fmla="*/ 2309412 h 2876136"/>
                <a:gd name="connsiteX25" fmla="*/ 2482486 w 3832270"/>
                <a:gd name="connsiteY25" fmla="*/ 2046962 h 2876136"/>
                <a:gd name="connsiteX26" fmla="*/ 2591908 w 3832270"/>
                <a:gd name="connsiteY26" fmla="*/ 1971371 h 2876136"/>
                <a:gd name="connsiteX27" fmla="*/ 2645702 w 3832270"/>
                <a:gd name="connsiteY27" fmla="*/ 1932321 h 2876136"/>
                <a:gd name="connsiteX28" fmla="*/ 2698779 w 3832270"/>
                <a:gd name="connsiteY28" fmla="*/ 1892309 h 2876136"/>
                <a:gd name="connsiteX29" fmla="*/ 2903537 w 3832270"/>
                <a:gd name="connsiteY29" fmla="*/ 1722516 h 2876136"/>
                <a:gd name="connsiteX30" fmla="*/ 3269061 w 3832270"/>
                <a:gd name="connsiteY30" fmla="*/ 1337327 h 2876136"/>
                <a:gd name="connsiteX31" fmla="*/ 3424928 w 3832270"/>
                <a:gd name="connsiteY31" fmla="*/ 1122508 h 2876136"/>
                <a:gd name="connsiteX32" fmla="*/ 3557622 w 3832270"/>
                <a:gd name="connsiteY32" fmla="*/ 893226 h 2876136"/>
                <a:gd name="connsiteX33" fmla="*/ 3587019 w 3832270"/>
                <a:gd name="connsiteY33" fmla="*/ 833929 h 2876136"/>
                <a:gd name="connsiteX34" fmla="*/ 3601310 w 3832270"/>
                <a:gd name="connsiteY34" fmla="*/ 804040 h 2876136"/>
                <a:gd name="connsiteX35" fmla="*/ 3614885 w 3832270"/>
                <a:gd name="connsiteY35" fmla="*/ 773861 h 2876136"/>
                <a:gd name="connsiteX36" fmla="*/ 3640812 w 3832270"/>
                <a:gd name="connsiteY36" fmla="*/ 713022 h 2876136"/>
                <a:gd name="connsiteX37" fmla="*/ 3665105 w 3832270"/>
                <a:gd name="connsiteY37" fmla="*/ 651506 h 2876136"/>
                <a:gd name="connsiteX38" fmla="*/ 3744110 w 3832270"/>
                <a:gd name="connsiteY38" fmla="*/ 399567 h 2876136"/>
                <a:gd name="connsiteX39" fmla="*/ 3792123 w 3832270"/>
                <a:gd name="connsiteY39" fmla="*/ 140444 h 287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832270" h="2876136">
                  <a:moveTo>
                    <a:pt x="3800718" y="0"/>
                  </a:moveTo>
                  <a:lnTo>
                    <a:pt x="3832270" y="0"/>
                  </a:lnTo>
                  <a:lnTo>
                    <a:pt x="3824562" y="143769"/>
                  </a:lnTo>
                  <a:cubicBezTo>
                    <a:pt x="3797131" y="409191"/>
                    <a:pt x="3730585" y="671345"/>
                    <a:pt x="3628155" y="922055"/>
                  </a:cubicBezTo>
                  <a:cubicBezTo>
                    <a:pt x="3593858" y="1005553"/>
                    <a:pt x="3556704" y="1088280"/>
                    <a:pt x="3514853" y="1169078"/>
                  </a:cubicBezTo>
                  <a:cubicBezTo>
                    <a:pt x="3473616" y="1250166"/>
                    <a:pt x="3428194" y="1329517"/>
                    <a:pt x="3379198" y="1407037"/>
                  </a:cubicBezTo>
                  <a:cubicBezTo>
                    <a:pt x="3281106" y="1561980"/>
                    <a:pt x="3169132" y="1710174"/>
                    <a:pt x="3043787" y="1848342"/>
                  </a:cubicBezTo>
                  <a:cubicBezTo>
                    <a:pt x="2980806" y="1917184"/>
                    <a:pt x="2915071" y="1984001"/>
                    <a:pt x="2845661" y="2047444"/>
                  </a:cubicBezTo>
                  <a:cubicBezTo>
                    <a:pt x="2828411" y="2063450"/>
                    <a:pt x="2811060" y="2079263"/>
                    <a:pt x="2793197" y="2094689"/>
                  </a:cubicBezTo>
                  <a:cubicBezTo>
                    <a:pt x="2775436" y="2110213"/>
                    <a:pt x="2757982" y="2126025"/>
                    <a:pt x="2739710" y="2140969"/>
                  </a:cubicBezTo>
                  <a:cubicBezTo>
                    <a:pt x="2703576" y="2171341"/>
                    <a:pt x="2666524" y="2200749"/>
                    <a:pt x="2629166" y="2229867"/>
                  </a:cubicBezTo>
                  <a:cubicBezTo>
                    <a:pt x="2479015" y="2345569"/>
                    <a:pt x="2316821" y="2448061"/>
                    <a:pt x="2145952" y="2535994"/>
                  </a:cubicBezTo>
                  <a:cubicBezTo>
                    <a:pt x="1804312" y="2711957"/>
                    <a:pt x="1424600" y="2826982"/>
                    <a:pt x="1034987" y="2863910"/>
                  </a:cubicBezTo>
                  <a:cubicBezTo>
                    <a:pt x="937762" y="2873167"/>
                    <a:pt x="839720" y="2877096"/>
                    <a:pt x="741909" y="2875939"/>
                  </a:cubicBezTo>
                  <a:cubicBezTo>
                    <a:pt x="644097" y="2874782"/>
                    <a:pt x="546515" y="2868539"/>
                    <a:pt x="450208" y="2857451"/>
                  </a:cubicBezTo>
                  <a:cubicBezTo>
                    <a:pt x="305520" y="2840674"/>
                    <a:pt x="162095" y="2813810"/>
                    <a:pt x="22215" y="2775923"/>
                  </a:cubicBezTo>
                  <a:lnTo>
                    <a:pt x="0" y="2769256"/>
                  </a:lnTo>
                  <a:lnTo>
                    <a:pt x="0" y="2590612"/>
                  </a:lnTo>
                  <a:lnTo>
                    <a:pt x="199046" y="2627410"/>
                  </a:lnTo>
                  <a:cubicBezTo>
                    <a:pt x="288321" y="2639209"/>
                    <a:pt x="378197" y="2646537"/>
                    <a:pt x="468174" y="2649670"/>
                  </a:cubicBezTo>
                  <a:cubicBezTo>
                    <a:pt x="648333" y="2656805"/>
                    <a:pt x="826655" y="2647163"/>
                    <a:pt x="1003650" y="2622480"/>
                  </a:cubicBezTo>
                  <a:cubicBezTo>
                    <a:pt x="1091943" y="2609658"/>
                    <a:pt x="1179725" y="2593747"/>
                    <a:pt x="1266489" y="2573982"/>
                  </a:cubicBezTo>
                  <a:cubicBezTo>
                    <a:pt x="1353250" y="2553927"/>
                    <a:pt x="1439298" y="2531076"/>
                    <a:pt x="1524223" y="2504657"/>
                  </a:cubicBezTo>
                  <a:cubicBezTo>
                    <a:pt x="1609149" y="2478336"/>
                    <a:pt x="1693052" y="2448833"/>
                    <a:pt x="1775731" y="2416243"/>
                  </a:cubicBezTo>
                  <a:cubicBezTo>
                    <a:pt x="1858309" y="2383557"/>
                    <a:pt x="1939764" y="2347882"/>
                    <a:pt x="2019789" y="2309412"/>
                  </a:cubicBezTo>
                  <a:cubicBezTo>
                    <a:pt x="2179839" y="2232567"/>
                    <a:pt x="2334583" y="2144923"/>
                    <a:pt x="2482486" y="2046962"/>
                  </a:cubicBezTo>
                  <a:cubicBezTo>
                    <a:pt x="2519334" y="2022376"/>
                    <a:pt x="2556081" y="1997403"/>
                    <a:pt x="2591908" y="1971371"/>
                  </a:cubicBezTo>
                  <a:cubicBezTo>
                    <a:pt x="2610077" y="1958644"/>
                    <a:pt x="2627838" y="1945434"/>
                    <a:pt x="2645702" y="1932321"/>
                  </a:cubicBezTo>
                  <a:cubicBezTo>
                    <a:pt x="2663666" y="1919305"/>
                    <a:pt x="2681325" y="1905903"/>
                    <a:pt x="2698779" y="1892309"/>
                  </a:cubicBezTo>
                  <a:cubicBezTo>
                    <a:pt x="2768903" y="1838025"/>
                    <a:pt x="2837496" y="1781717"/>
                    <a:pt x="2903537" y="1722516"/>
                  </a:cubicBezTo>
                  <a:cubicBezTo>
                    <a:pt x="3035926" y="1604501"/>
                    <a:pt x="3158720" y="1475784"/>
                    <a:pt x="3269061" y="1337327"/>
                  </a:cubicBezTo>
                  <a:cubicBezTo>
                    <a:pt x="3324182" y="1268099"/>
                    <a:pt x="3376341" y="1196461"/>
                    <a:pt x="3424928" y="1122508"/>
                  </a:cubicBezTo>
                  <a:cubicBezTo>
                    <a:pt x="3472697" y="1048170"/>
                    <a:pt x="3517814" y="972000"/>
                    <a:pt x="3557622" y="893226"/>
                  </a:cubicBezTo>
                  <a:cubicBezTo>
                    <a:pt x="3567931" y="873654"/>
                    <a:pt x="3577526" y="853791"/>
                    <a:pt x="3587019" y="833929"/>
                  </a:cubicBezTo>
                  <a:lnTo>
                    <a:pt x="3601310" y="804040"/>
                  </a:lnTo>
                  <a:lnTo>
                    <a:pt x="3614885" y="773861"/>
                  </a:lnTo>
                  <a:cubicBezTo>
                    <a:pt x="3623766" y="753709"/>
                    <a:pt x="3632748" y="733559"/>
                    <a:pt x="3640812" y="713022"/>
                  </a:cubicBezTo>
                  <a:cubicBezTo>
                    <a:pt x="3648876" y="692485"/>
                    <a:pt x="3657756" y="672236"/>
                    <a:pt x="3665105" y="651506"/>
                  </a:cubicBezTo>
                  <a:cubicBezTo>
                    <a:pt x="3696544" y="569166"/>
                    <a:pt x="3723185" y="485089"/>
                    <a:pt x="3744110" y="399567"/>
                  </a:cubicBezTo>
                  <a:cubicBezTo>
                    <a:pt x="3765341" y="314238"/>
                    <a:pt x="3781392" y="227654"/>
                    <a:pt x="3792123" y="140444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5730672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0D7B6173-1D58-48E2-83CF-37350F315F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7465CB2-E160-4D8E-B8B3-B7AFCAFC5B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BF79C704-FD27-4BBA-A751-4A80EDB173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88952" cy="6862380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1A8FFABF-F1A6-4C80-A0A6-29F3162FEFF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solidFill>
            <a:schemeClr val="accent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D4C1E4B-EA97-41D4-855C-680107905C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995844" y="1110000"/>
            <a:ext cx="10195740" cy="4629235"/>
          </a:xfrm>
          <a:prstGeom prst="rect">
            <a:avLst/>
          </a:prstGeom>
          <a:solidFill>
            <a:schemeClr val="bg1"/>
          </a:solidFill>
          <a:ln w="349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94B499C-771D-A5FF-09E9-18E6B52A8B8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553243" y="1238546"/>
            <a:ext cx="9267248" cy="4141716"/>
          </a:xfr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en-GB" sz="1600" b="1" dirty="0"/>
              <a:t>Healthy Ratio</a:t>
            </a:r>
            <a:endParaRPr lang="en-GB" sz="1600"/>
          </a:p>
          <a:p>
            <a:r>
              <a:rPr lang="en-GB" sz="1600" b="1" dirty="0">
                <a:ea typeface="+mn-lt"/>
                <a:cs typeface="+mn-lt"/>
              </a:rPr>
              <a:t>Ideal ratio</a:t>
            </a:r>
            <a:r>
              <a:rPr lang="en-GB" sz="1600" dirty="0">
                <a:ea typeface="+mn-lt"/>
                <a:cs typeface="+mn-lt"/>
              </a:rPr>
              <a:t>: </a:t>
            </a:r>
            <a:r>
              <a:rPr lang="en-GB" sz="1600" b="1" dirty="0">
                <a:ea typeface="+mn-lt"/>
                <a:cs typeface="+mn-lt"/>
              </a:rPr>
              <a:t>Below 3.5:1</a:t>
            </a:r>
            <a:endParaRPr lang="en-GB" sz="1600"/>
          </a:p>
          <a:p>
            <a:pPr lvl="1"/>
            <a:r>
              <a:rPr lang="en-GB" sz="1600" dirty="0">
                <a:ea typeface="+mn-lt"/>
                <a:cs typeface="+mn-lt"/>
              </a:rPr>
              <a:t>Means less LDL relative to HDL</a:t>
            </a:r>
            <a:endParaRPr lang="en-GB" sz="1600"/>
          </a:p>
          <a:p>
            <a:pPr lvl="1"/>
            <a:r>
              <a:rPr lang="en-GB" sz="1600" dirty="0">
                <a:ea typeface="+mn-lt"/>
                <a:cs typeface="+mn-lt"/>
              </a:rPr>
              <a:t>Lower risk of atherosclerosis and heart disease</a:t>
            </a:r>
            <a:endParaRPr lang="en-GB" sz="1600"/>
          </a:p>
          <a:p>
            <a:r>
              <a:rPr lang="en-GB" sz="1600" b="1" dirty="0"/>
              <a:t>High Ratio = Higher Risk</a:t>
            </a:r>
            <a:endParaRPr lang="en-GB" sz="1600"/>
          </a:p>
          <a:p>
            <a:r>
              <a:rPr lang="en-GB" sz="1600" dirty="0">
                <a:ea typeface="+mn-lt"/>
                <a:cs typeface="+mn-lt"/>
              </a:rPr>
              <a:t>More LDL than HDL → </a:t>
            </a:r>
            <a:r>
              <a:rPr lang="en-GB" sz="1600" b="1" dirty="0">
                <a:ea typeface="+mn-lt"/>
                <a:cs typeface="+mn-lt"/>
              </a:rPr>
              <a:t>more plaque formation</a:t>
            </a:r>
            <a:endParaRPr lang="en-GB" sz="1600"/>
          </a:p>
          <a:p>
            <a:r>
              <a:rPr lang="en-GB" sz="1600" dirty="0">
                <a:ea typeface="+mn-lt"/>
                <a:cs typeface="+mn-lt"/>
              </a:rPr>
              <a:t>Increases risk of:</a:t>
            </a:r>
            <a:endParaRPr lang="en-GB" sz="1600"/>
          </a:p>
          <a:p>
            <a:pPr lvl="1"/>
            <a:r>
              <a:rPr lang="en-GB" sz="1600" b="1" dirty="0">
                <a:ea typeface="+mn-lt"/>
                <a:cs typeface="+mn-lt"/>
              </a:rPr>
              <a:t>Blocked arteries</a:t>
            </a:r>
            <a:endParaRPr lang="en-GB" sz="1600"/>
          </a:p>
          <a:p>
            <a:pPr lvl="1"/>
            <a:r>
              <a:rPr lang="en-GB" sz="1600" b="1" dirty="0">
                <a:ea typeface="+mn-lt"/>
                <a:cs typeface="+mn-lt"/>
              </a:rPr>
              <a:t>Heart attack</a:t>
            </a:r>
            <a:endParaRPr lang="en-GB" sz="1600"/>
          </a:p>
          <a:p>
            <a:pPr lvl="1"/>
            <a:r>
              <a:rPr lang="en-GB" sz="1600" b="1" dirty="0">
                <a:ea typeface="+mn-lt"/>
                <a:cs typeface="+mn-lt"/>
              </a:rPr>
              <a:t>Stroke</a:t>
            </a:r>
            <a:endParaRPr lang="en-GB" sz="1600"/>
          </a:p>
          <a:p>
            <a:endParaRPr lang="en-GB" sz="100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F0D1D21-9EC1-BE8E-B14F-B32FBF2EC131}"/>
              </a:ext>
            </a:extLst>
          </p:cNvPr>
          <p:cNvSpPr txBox="1"/>
          <p:nvPr/>
        </p:nvSpPr>
        <p:spPr>
          <a:xfrm>
            <a:off x="7040217" y="1507434"/>
            <a:ext cx="3445565" cy="265508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285750" indent="-285750">
              <a:lnSpc>
                <a:spcPct val="90000"/>
              </a:lnSpc>
              <a:spcBef>
                <a:spcPts val="1000"/>
              </a:spcBef>
              <a:buFont typeface="Arial"/>
              <a:buChar char="•"/>
            </a:pPr>
            <a:r>
              <a:rPr lang="en-GB" sz="1600" b="1" dirty="0"/>
              <a:t>How to Improve the Ratio</a:t>
            </a:r>
            <a:endParaRPr lang="en-GB" sz="1600"/>
          </a:p>
          <a:p>
            <a:pPr marL="285750" indent="-285750">
              <a:lnSpc>
                <a:spcPct val="90000"/>
              </a:lnSpc>
              <a:spcBef>
                <a:spcPts val="1000"/>
              </a:spcBef>
              <a:buFont typeface="Arial"/>
              <a:buChar char="•"/>
            </a:pPr>
            <a:r>
              <a:rPr lang="en-GB" sz="1600" b="1" dirty="0"/>
              <a:t>Increase HDL</a:t>
            </a:r>
            <a:r>
              <a:rPr lang="en-GB" sz="1600" dirty="0"/>
              <a:t>:</a:t>
            </a:r>
            <a:endParaRPr lang="en-GB" sz="1600"/>
          </a:p>
          <a:p>
            <a:pPr marL="742950" lvl="1" indent="-285750">
              <a:lnSpc>
                <a:spcPct val="90000"/>
              </a:lnSpc>
              <a:spcBef>
                <a:spcPts val="500"/>
              </a:spcBef>
              <a:buFont typeface="Arial"/>
              <a:buChar char="•"/>
            </a:pPr>
            <a:r>
              <a:rPr lang="en-GB" sz="1600" dirty="0"/>
              <a:t>Exercise, healthy fats (e.g., olive oil, nuts)</a:t>
            </a:r>
          </a:p>
          <a:p>
            <a:pPr marL="285750" indent="-285750">
              <a:lnSpc>
                <a:spcPct val="90000"/>
              </a:lnSpc>
              <a:spcBef>
                <a:spcPts val="1000"/>
              </a:spcBef>
              <a:buFont typeface="Arial"/>
              <a:buChar char="•"/>
            </a:pPr>
            <a:r>
              <a:rPr lang="en-GB" sz="1600" b="1" dirty="0"/>
              <a:t>Reduce LDL</a:t>
            </a:r>
            <a:r>
              <a:rPr lang="en-GB" sz="1600" dirty="0"/>
              <a:t>:</a:t>
            </a:r>
          </a:p>
          <a:p>
            <a:pPr marL="742950" lvl="1" indent="-285750">
              <a:lnSpc>
                <a:spcPct val="90000"/>
              </a:lnSpc>
              <a:spcBef>
                <a:spcPts val="500"/>
              </a:spcBef>
              <a:buFont typeface="Arial"/>
              <a:buChar char="•"/>
            </a:pPr>
            <a:r>
              <a:rPr lang="en-GB" sz="1600" dirty="0"/>
              <a:t>Avoid saturated &amp; trans fats</a:t>
            </a:r>
          </a:p>
          <a:p>
            <a:pPr marL="742950" lvl="1" indent="-285750">
              <a:lnSpc>
                <a:spcPct val="90000"/>
              </a:lnSpc>
              <a:spcBef>
                <a:spcPts val="500"/>
              </a:spcBef>
              <a:buFont typeface="Arial"/>
              <a:buChar char="•"/>
            </a:pPr>
            <a:r>
              <a:rPr lang="en-GB" sz="1600" dirty="0"/>
              <a:t>Quit smoking</a:t>
            </a:r>
          </a:p>
          <a:p>
            <a:pPr marL="742950" lvl="1" indent="-285750">
              <a:lnSpc>
                <a:spcPct val="90000"/>
              </a:lnSpc>
              <a:spcBef>
                <a:spcPts val="500"/>
              </a:spcBef>
              <a:buFont typeface="Arial"/>
              <a:buChar char="•"/>
            </a:pPr>
            <a:r>
              <a:rPr lang="en-GB" sz="1600" dirty="0"/>
              <a:t>Manage weight and stress</a:t>
            </a:r>
          </a:p>
          <a:p>
            <a:pPr algn="l"/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9646350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D038248A-211C-4EEC-8401-C761B929FB5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1"/>
            <a:ext cx="1219169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30A849F-66D9-40C8-BEC8-35AFF8F4568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" y="0"/>
            <a:ext cx="1219169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3AE68DF-8CBC-B477-094B-98AB305983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79226" y="1280679"/>
            <a:ext cx="9833548" cy="1325563"/>
          </a:xfrm>
        </p:spPr>
        <p:txBody>
          <a:bodyPr anchor="b">
            <a:normAutofit/>
          </a:bodyPr>
          <a:lstStyle/>
          <a:p>
            <a:pPr algn="ctr"/>
            <a:r>
              <a:rPr lang="en-GB" sz="3600">
                <a:solidFill>
                  <a:schemeClr val="tx2"/>
                </a:solidFill>
                <a:ea typeface="+mj-lt"/>
                <a:cs typeface="+mj-lt"/>
              </a:rPr>
              <a:t>Antioxidants &amp; Cardiovascular Disease (CVD)</a:t>
            </a:r>
            <a:endParaRPr lang="en-US" sz="3600">
              <a:solidFill>
                <a:schemeClr val="tx2"/>
              </a:solidFill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4542298-A2B1-480F-A11C-A40EDD19B8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8289890" y="0"/>
            <a:ext cx="3902110" cy="2382977"/>
            <a:chOff x="6867015" y="-1"/>
            <a:chExt cx="5324985" cy="3251912"/>
          </a:xfrm>
          <a:solidFill>
            <a:schemeClr val="accent5">
              <a:alpha val="10000"/>
            </a:schemeClr>
          </a:solidFill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4AEB45E-B965-46A0-8557-C646B5011B9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867015" y="-1"/>
              <a:ext cx="5324985" cy="3251912"/>
            </a:xfrm>
            <a:custGeom>
              <a:avLst/>
              <a:gdLst>
                <a:gd name="connsiteX0" fmla="*/ 0 w 5324985"/>
                <a:gd name="connsiteY0" fmla="*/ 0 h 3251912"/>
                <a:gd name="connsiteX1" fmla="*/ 36826 w 5324985"/>
                <a:gd name="connsiteY1" fmla="*/ 0 h 3251912"/>
                <a:gd name="connsiteX2" fmla="*/ 45003 w 5324985"/>
                <a:gd name="connsiteY2" fmla="*/ 152909 h 3251912"/>
                <a:gd name="connsiteX3" fmla="*/ 68956 w 5324985"/>
                <a:gd name="connsiteY3" fmla="*/ 308600 h 3251912"/>
                <a:gd name="connsiteX4" fmla="*/ 167774 w 5324985"/>
                <a:gd name="connsiteY4" fmla="*/ 607968 h 3251912"/>
                <a:gd name="connsiteX5" fmla="*/ 201857 w 5324985"/>
                <a:gd name="connsiteY5" fmla="*/ 679539 h 3251912"/>
                <a:gd name="connsiteX6" fmla="*/ 239741 w 5324985"/>
                <a:gd name="connsiteY6" fmla="*/ 749488 h 3251912"/>
                <a:gd name="connsiteX7" fmla="*/ 323724 w 5324985"/>
                <a:gd name="connsiteY7" fmla="*/ 885101 h 3251912"/>
                <a:gd name="connsiteX8" fmla="*/ 416412 w 5324985"/>
                <a:gd name="connsiteY8" fmla="*/ 1016081 h 3251912"/>
                <a:gd name="connsiteX9" fmla="*/ 515719 w 5324985"/>
                <a:gd name="connsiteY9" fmla="*/ 1143356 h 3251912"/>
                <a:gd name="connsiteX10" fmla="*/ 722427 w 5324985"/>
                <a:gd name="connsiteY10" fmla="*/ 1395127 h 3251912"/>
                <a:gd name="connsiteX11" fmla="*/ 825780 w 5324985"/>
                <a:gd name="connsiteY11" fmla="*/ 1522749 h 3251912"/>
                <a:gd name="connsiteX12" fmla="*/ 926314 w 5324985"/>
                <a:gd name="connsiteY12" fmla="*/ 1651992 h 3251912"/>
                <a:gd name="connsiteX13" fmla="*/ 1026848 w 5324985"/>
                <a:gd name="connsiteY13" fmla="*/ 1776836 h 3251912"/>
                <a:gd name="connsiteX14" fmla="*/ 1131918 w 5324985"/>
                <a:gd name="connsiteY14" fmla="*/ 1897393 h 3251912"/>
                <a:gd name="connsiteX15" fmla="*/ 1354688 w 5324985"/>
                <a:gd name="connsiteY15" fmla="*/ 2124728 h 3251912"/>
                <a:gd name="connsiteX16" fmla="*/ 1855027 w 5324985"/>
                <a:gd name="connsiteY16" fmla="*/ 2504236 h 3251912"/>
                <a:gd name="connsiteX17" fmla="*/ 2131618 w 5324985"/>
                <a:gd name="connsiteY17" fmla="*/ 2646913 h 3251912"/>
                <a:gd name="connsiteX18" fmla="*/ 2423534 w 5324985"/>
                <a:gd name="connsiteY18" fmla="*/ 2754732 h 3251912"/>
                <a:gd name="connsiteX19" fmla="*/ 2727588 w 5324985"/>
                <a:gd name="connsiteY19" fmla="*/ 2829197 h 3251912"/>
                <a:gd name="connsiteX20" fmla="*/ 3041083 w 5324985"/>
                <a:gd name="connsiteY20" fmla="*/ 2870890 h 3251912"/>
                <a:gd name="connsiteX21" fmla="*/ 3360340 w 5324985"/>
                <a:gd name="connsiteY21" fmla="*/ 2883976 h 3251912"/>
                <a:gd name="connsiteX22" fmla="*/ 3439663 w 5324985"/>
                <a:gd name="connsiteY22" fmla="*/ 2883396 h 3251912"/>
                <a:gd name="connsiteX23" fmla="*/ 3478529 w 5324985"/>
                <a:gd name="connsiteY23" fmla="*/ 2882471 h 3251912"/>
                <a:gd name="connsiteX24" fmla="*/ 3517271 w 5324985"/>
                <a:gd name="connsiteY24" fmla="*/ 2880616 h 3251912"/>
                <a:gd name="connsiteX25" fmla="*/ 3671260 w 5324985"/>
                <a:gd name="connsiteY25" fmla="*/ 2867878 h 3251912"/>
                <a:gd name="connsiteX26" fmla="*/ 4265268 w 5324985"/>
                <a:gd name="connsiteY26" fmla="*/ 2716283 h 3251912"/>
                <a:gd name="connsiteX27" fmla="*/ 4546395 w 5324985"/>
                <a:gd name="connsiteY27" fmla="*/ 2584724 h 3251912"/>
                <a:gd name="connsiteX28" fmla="*/ 4817837 w 5324985"/>
                <a:gd name="connsiteY28" fmla="*/ 2424674 h 3251912"/>
                <a:gd name="connsiteX29" fmla="*/ 5081677 w 5324985"/>
                <a:gd name="connsiteY29" fmla="*/ 2243548 h 3251912"/>
                <a:gd name="connsiteX30" fmla="*/ 5211881 w 5324985"/>
                <a:gd name="connsiteY30" fmla="*/ 2147658 h 3251912"/>
                <a:gd name="connsiteX31" fmla="*/ 5324985 w 5324985"/>
                <a:gd name="connsiteY31" fmla="*/ 2062128 h 3251912"/>
                <a:gd name="connsiteX32" fmla="*/ 5324985 w 5324985"/>
                <a:gd name="connsiteY32" fmla="*/ 2514993 h 3251912"/>
                <a:gd name="connsiteX33" fmla="*/ 5314867 w 5324985"/>
                <a:gd name="connsiteY33" fmla="*/ 2522881 h 3251912"/>
                <a:gd name="connsiteX34" fmla="*/ 5038276 w 5324985"/>
                <a:gd name="connsiteY34" fmla="*/ 2722421 h 3251912"/>
                <a:gd name="connsiteX35" fmla="*/ 4741701 w 5324985"/>
                <a:gd name="connsiteY35" fmla="*/ 2904937 h 3251912"/>
                <a:gd name="connsiteX36" fmla="*/ 4420728 w 5324985"/>
                <a:gd name="connsiteY36" fmla="*/ 3058848 h 3251912"/>
                <a:gd name="connsiteX37" fmla="*/ 3717481 w 5324985"/>
                <a:gd name="connsiteY37" fmla="*/ 3237079 h 3251912"/>
                <a:gd name="connsiteX38" fmla="*/ 3535661 w 5324985"/>
                <a:gd name="connsiteY38" fmla="*/ 3249934 h 3251912"/>
                <a:gd name="connsiteX39" fmla="*/ 3490175 w 5324985"/>
                <a:gd name="connsiteY39" fmla="*/ 3251555 h 3251912"/>
                <a:gd name="connsiteX40" fmla="*/ 3444813 w 5324985"/>
                <a:gd name="connsiteY40" fmla="*/ 3251787 h 3251912"/>
                <a:gd name="connsiteX41" fmla="*/ 3355681 w 5324985"/>
                <a:gd name="connsiteY41" fmla="*/ 3250745 h 3251912"/>
                <a:gd name="connsiteX42" fmla="*/ 3179011 w 5324985"/>
                <a:gd name="connsiteY42" fmla="*/ 3243795 h 3251912"/>
                <a:gd name="connsiteX43" fmla="*/ 3002217 w 5324985"/>
                <a:gd name="connsiteY43" fmla="*/ 3227814 h 3251912"/>
                <a:gd name="connsiteX44" fmla="*/ 2650103 w 5324985"/>
                <a:gd name="connsiteY44" fmla="*/ 3170836 h 3251912"/>
                <a:gd name="connsiteX45" fmla="*/ 2305836 w 5324985"/>
                <a:gd name="connsiteY45" fmla="*/ 3072514 h 3251912"/>
                <a:gd name="connsiteX46" fmla="*/ 1978611 w 5324985"/>
                <a:gd name="connsiteY46" fmla="*/ 2929952 h 3251912"/>
                <a:gd name="connsiteX47" fmla="*/ 1678235 w 5324985"/>
                <a:gd name="connsiteY47" fmla="*/ 2744424 h 3251912"/>
                <a:gd name="connsiteX48" fmla="*/ 1175688 w 5324985"/>
                <a:gd name="connsiteY48" fmla="*/ 2277018 h 3251912"/>
                <a:gd name="connsiteX49" fmla="*/ 971310 w 5324985"/>
                <a:gd name="connsiteY49" fmla="*/ 2012044 h 3251912"/>
                <a:gd name="connsiteX50" fmla="*/ 790717 w 5324985"/>
                <a:gd name="connsiteY50" fmla="*/ 1735723 h 3251912"/>
                <a:gd name="connsiteX51" fmla="*/ 706488 w 5324985"/>
                <a:gd name="connsiteY51" fmla="*/ 1598604 h 3251912"/>
                <a:gd name="connsiteX52" fmla="*/ 618951 w 5324985"/>
                <a:gd name="connsiteY52" fmla="*/ 1463802 h 3251912"/>
                <a:gd name="connsiteX53" fmla="*/ 436273 w 5324985"/>
                <a:gd name="connsiteY53" fmla="*/ 1195355 h 3251912"/>
                <a:gd name="connsiteX54" fmla="*/ 346896 w 5324985"/>
                <a:gd name="connsiteY54" fmla="*/ 1058816 h 3251912"/>
                <a:gd name="connsiteX55" fmla="*/ 261809 w 5324985"/>
                <a:gd name="connsiteY55" fmla="*/ 919264 h 3251912"/>
                <a:gd name="connsiteX56" fmla="*/ 118487 w 5324985"/>
                <a:gd name="connsiteY56" fmla="*/ 626498 h 3251912"/>
                <a:gd name="connsiteX57" fmla="*/ 28130 w 5324985"/>
                <a:gd name="connsiteY57" fmla="*/ 315781 h 3251912"/>
                <a:gd name="connsiteX58" fmla="*/ 6751 w 5324985"/>
                <a:gd name="connsiteY58" fmla="*/ 156195 h 325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324985" h="3251912">
                  <a:moveTo>
                    <a:pt x="0" y="0"/>
                  </a:moveTo>
                  <a:lnTo>
                    <a:pt x="36826" y="0"/>
                  </a:lnTo>
                  <a:lnTo>
                    <a:pt x="45003" y="152909"/>
                  </a:lnTo>
                  <a:cubicBezTo>
                    <a:pt x="50351" y="205154"/>
                    <a:pt x="58290" y="257123"/>
                    <a:pt x="68956" y="308600"/>
                  </a:cubicBezTo>
                  <a:cubicBezTo>
                    <a:pt x="91393" y="411324"/>
                    <a:pt x="123882" y="511847"/>
                    <a:pt x="167774" y="607968"/>
                  </a:cubicBezTo>
                  <a:cubicBezTo>
                    <a:pt x="178195" y="632173"/>
                    <a:pt x="190333" y="655798"/>
                    <a:pt x="201857" y="679539"/>
                  </a:cubicBezTo>
                  <a:cubicBezTo>
                    <a:pt x="214363" y="702933"/>
                    <a:pt x="226255" y="726557"/>
                    <a:pt x="239741" y="749488"/>
                  </a:cubicBezTo>
                  <a:cubicBezTo>
                    <a:pt x="265488" y="795812"/>
                    <a:pt x="294176" y="840746"/>
                    <a:pt x="323724" y="885101"/>
                  </a:cubicBezTo>
                  <a:cubicBezTo>
                    <a:pt x="353149" y="929572"/>
                    <a:pt x="384657" y="972885"/>
                    <a:pt x="416412" y="1016081"/>
                  </a:cubicBezTo>
                  <a:cubicBezTo>
                    <a:pt x="448655" y="1058931"/>
                    <a:pt x="482127" y="1101202"/>
                    <a:pt x="515719" y="1143356"/>
                  </a:cubicBezTo>
                  <a:cubicBezTo>
                    <a:pt x="583027" y="1227782"/>
                    <a:pt x="653402" y="1310470"/>
                    <a:pt x="722427" y="1395127"/>
                  </a:cubicBezTo>
                  <a:cubicBezTo>
                    <a:pt x="757123" y="1437282"/>
                    <a:pt x="791697" y="1479783"/>
                    <a:pt x="825780" y="1522749"/>
                  </a:cubicBezTo>
                  <a:cubicBezTo>
                    <a:pt x="859742" y="1565367"/>
                    <a:pt x="893457" y="1610649"/>
                    <a:pt x="926314" y="1651992"/>
                  </a:cubicBezTo>
                  <a:cubicBezTo>
                    <a:pt x="958927" y="1694379"/>
                    <a:pt x="993132" y="1735492"/>
                    <a:pt x="1026848" y="1776836"/>
                  </a:cubicBezTo>
                  <a:cubicBezTo>
                    <a:pt x="1061545" y="1817485"/>
                    <a:pt x="1095996" y="1858133"/>
                    <a:pt x="1131918" y="1897393"/>
                  </a:cubicBezTo>
                  <a:cubicBezTo>
                    <a:pt x="1203273" y="1976376"/>
                    <a:pt x="1277447" y="2052463"/>
                    <a:pt x="1354688" y="2124728"/>
                  </a:cubicBezTo>
                  <a:cubicBezTo>
                    <a:pt x="1509411" y="2268911"/>
                    <a:pt x="1676396" y="2397575"/>
                    <a:pt x="1855027" y="2504236"/>
                  </a:cubicBezTo>
                  <a:cubicBezTo>
                    <a:pt x="1944528" y="2557277"/>
                    <a:pt x="2036357" y="2605917"/>
                    <a:pt x="2131618" y="2646913"/>
                  </a:cubicBezTo>
                  <a:cubicBezTo>
                    <a:pt x="2226267" y="2689068"/>
                    <a:pt x="2323981" y="2724622"/>
                    <a:pt x="2423534" y="2754732"/>
                  </a:cubicBezTo>
                  <a:cubicBezTo>
                    <a:pt x="2523087" y="2784958"/>
                    <a:pt x="2624602" y="2809394"/>
                    <a:pt x="2727588" y="2829197"/>
                  </a:cubicBezTo>
                  <a:cubicBezTo>
                    <a:pt x="2830698" y="2848653"/>
                    <a:pt x="2935522" y="2861971"/>
                    <a:pt x="3041083" y="2870890"/>
                  </a:cubicBezTo>
                  <a:cubicBezTo>
                    <a:pt x="3146644" y="2879922"/>
                    <a:pt x="3253307" y="2883860"/>
                    <a:pt x="3360340" y="2883976"/>
                  </a:cubicBezTo>
                  <a:cubicBezTo>
                    <a:pt x="3387067" y="2883976"/>
                    <a:pt x="3414162" y="2884439"/>
                    <a:pt x="3439663" y="2883396"/>
                  </a:cubicBezTo>
                  <a:lnTo>
                    <a:pt x="3478529" y="2882471"/>
                  </a:lnTo>
                  <a:lnTo>
                    <a:pt x="3517271" y="2880616"/>
                  </a:lnTo>
                  <a:cubicBezTo>
                    <a:pt x="3568887" y="2878417"/>
                    <a:pt x="3620257" y="2873552"/>
                    <a:pt x="3671260" y="2867878"/>
                  </a:cubicBezTo>
                  <a:cubicBezTo>
                    <a:pt x="3875515" y="2844253"/>
                    <a:pt x="4074253" y="2792486"/>
                    <a:pt x="4265268" y="2716283"/>
                  </a:cubicBezTo>
                  <a:cubicBezTo>
                    <a:pt x="4361020" y="2678529"/>
                    <a:pt x="4454444" y="2633710"/>
                    <a:pt x="4546395" y="2584724"/>
                  </a:cubicBezTo>
                  <a:cubicBezTo>
                    <a:pt x="4638470" y="2535967"/>
                    <a:pt x="4728827" y="2481885"/>
                    <a:pt x="4817837" y="2424674"/>
                  </a:cubicBezTo>
                  <a:cubicBezTo>
                    <a:pt x="4906846" y="2367348"/>
                    <a:pt x="4994385" y="2306317"/>
                    <a:pt x="5081677" y="2243548"/>
                  </a:cubicBezTo>
                  <a:cubicBezTo>
                    <a:pt x="5125201" y="2212164"/>
                    <a:pt x="5168603" y="2179969"/>
                    <a:pt x="5211881" y="2147658"/>
                  </a:cubicBezTo>
                  <a:lnTo>
                    <a:pt x="5324985" y="2062128"/>
                  </a:lnTo>
                  <a:lnTo>
                    <a:pt x="5324985" y="2514993"/>
                  </a:lnTo>
                  <a:lnTo>
                    <a:pt x="5314867" y="2522881"/>
                  </a:lnTo>
                  <a:cubicBezTo>
                    <a:pt x="5225490" y="2591325"/>
                    <a:pt x="5133783" y="2658379"/>
                    <a:pt x="5038276" y="2722421"/>
                  </a:cubicBezTo>
                  <a:cubicBezTo>
                    <a:pt x="4942892" y="2786348"/>
                    <a:pt x="4844810" y="2848422"/>
                    <a:pt x="4741701" y="2904937"/>
                  </a:cubicBezTo>
                  <a:cubicBezTo>
                    <a:pt x="4638592" y="2961337"/>
                    <a:pt x="4531929" y="3013683"/>
                    <a:pt x="4420728" y="3058848"/>
                  </a:cubicBezTo>
                  <a:cubicBezTo>
                    <a:pt x="4199063" y="3150338"/>
                    <a:pt x="3959621" y="3211485"/>
                    <a:pt x="3717481" y="3237079"/>
                  </a:cubicBezTo>
                  <a:cubicBezTo>
                    <a:pt x="3656914" y="3243101"/>
                    <a:pt x="3596227" y="3247966"/>
                    <a:pt x="3535661" y="3249934"/>
                  </a:cubicBezTo>
                  <a:lnTo>
                    <a:pt x="3490175" y="3251555"/>
                  </a:lnTo>
                  <a:lnTo>
                    <a:pt x="3444813" y="3251787"/>
                  </a:lnTo>
                  <a:cubicBezTo>
                    <a:pt x="3414162" y="3252250"/>
                    <a:pt x="3385105" y="3251324"/>
                    <a:pt x="3355681" y="3250745"/>
                  </a:cubicBezTo>
                  <a:cubicBezTo>
                    <a:pt x="3296954" y="3250050"/>
                    <a:pt x="3237860" y="3246692"/>
                    <a:pt x="3179011" y="3243795"/>
                  </a:cubicBezTo>
                  <a:cubicBezTo>
                    <a:pt x="3120039" y="3239164"/>
                    <a:pt x="3061067" y="3234878"/>
                    <a:pt x="3002217" y="3227814"/>
                  </a:cubicBezTo>
                  <a:cubicBezTo>
                    <a:pt x="2884397" y="3214496"/>
                    <a:pt x="2766699" y="3196314"/>
                    <a:pt x="2650103" y="3170836"/>
                  </a:cubicBezTo>
                  <a:cubicBezTo>
                    <a:pt x="2533510" y="3145358"/>
                    <a:pt x="2418263" y="3112583"/>
                    <a:pt x="2305836" y="3072514"/>
                  </a:cubicBezTo>
                  <a:cubicBezTo>
                    <a:pt x="2193410" y="3032328"/>
                    <a:pt x="2083926" y="2984383"/>
                    <a:pt x="1978611" y="2929952"/>
                  </a:cubicBezTo>
                  <a:cubicBezTo>
                    <a:pt x="1873663" y="2874711"/>
                    <a:pt x="1772884" y="2812985"/>
                    <a:pt x="1678235" y="2744424"/>
                  </a:cubicBezTo>
                  <a:cubicBezTo>
                    <a:pt x="1488201" y="2608001"/>
                    <a:pt x="1321708" y="2448068"/>
                    <a:pt x="1175688" y="2277018"/>
                  </a:cubicBezTo>
                  <a:cubicBezTo>
                    <a:pt x="1102985" y="2191086"/>
                    <a:pt x="1035309" y="2102377"/>
                    <a:pt x="971310" y="2012044"/>
                  </a:cubicBezTo>
                  <a:cubicBezTo>
                    <a:pt x="907188" y="1921714"/>
                    <a:pt x="847358" y="1829413"/>
                    <a:pt x="790717" y="1735723"/>
                  </a:cubicBezTo>
                  <a:cubicBezTo>
                    <a:pt x="761782" y="1688357"/>
                    <a:pt x="735300" y="1644002"/>
                    <a:pt x="706488" y="1598604"/>
                  </a:cubicBezTo>
                  <a:cubicBezTo>
                    <a:pt x="677922" y="1553555"/>
                    <a:pt x="648866" y="1508505"/>
                    <a:pt x="618951" y="1463802"/>
                  </a:cubicBezTo>
                  <a:lnTo>
                    <a:pt x="436273" y="1195355"/>
                  </a:lnTo>
                  <a:cubicBezTo>
                    <a:pt x="405990" y="1150189"/>
                    <a:pt x="376075" y="1104792"/>
                    <a:pt x="346896" y="1058816"/>
                  </a:cubicBezTo>
                  <a:cubicBezTo>
                    <a:pt x="317716" y="1012838"/>
                    <a:pt x="288782" y="966747"/>
                    <a:pt x="261809" y="919264"/>
                  </a:cubicBezTo>
                  <a:cubicBezTo>
                    <a:pt x="207742" y="824764"/>
                    <a:pt x="158088" y="727485"/>
                    <a:pt x="118487" y="626498"/>
                  </a:cubicBezTo>
                  <a:cubicBezTo>
                    <a:pt x="78151" y="525859"/>
                    <a:pt x="48237" y="421515"/>
                    <a:pt x="28130" y="315781"/>
                  </a:cubicBezTo>
                  <a:cubicBezTo>
                    <a:pt x="18506" y="262914"/>
                    <a:pt x="11425" y="209642"/>
                    <a:pt x="6751" y="156195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21A22C7-11AD-44B0-9BF7-6E3A458215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916467" y="-1"/>
              <a:ext cx="5275533" cy="2980757"/>
            </a:xfrm>
            <a:custGeom>
              <a:avLst/>
              <a:gdLst>
                <a:gd name="connsiteX0" fmla="*/ 0 w 5275533"/>
                <a:gd name="connsiteY0" fmla="*/ 0 h 2980757"/>
                <a:gd name="connsiteX1" fmla="*/ 201166 w 5275533"/>
                <a:gd name="connsiteY1" fmla="*/ 0 h 2980757"/>
                <a:gd name="connsiteX2" fmla="*/ 206734 w 5275533"/>
                <a:gd name="connsiteY2" fmla="*/ 89286 h 2980757"/>
                <a:gd name="connsiteX3" fmla="*/ 232051 w 5275533"/>
                <a:gd name="connsiteY3" fmla="*/ 226897 h 2980757"/>
                <a:gd name="connsiteX4" fmla="*/ 332707 w 5275533"/>
                <a:gd name="connsiteY4" fmla="*/ 487120 h 2980757"/>
                <a:gd name="connsiteX5" fmla="*/ 402959 w 5275533"/>
                <a:gd name="connsiteY5" fmla="*/ 609647 h 2980757"/>
                <a:gd name="connsiteX6" fmla="*/ 483631 w 5275533"/>
                <a:gd name="connsiteY6" fmla="*/ 728236 h 2980757"/>
                <a:gd name="connsiteX7" fmla="*/ 669986 w 5275533"/>
                <a:gd name="connsiteY7" fmla="*/ 957424 h 2980757"/>
                <a:gd name="connsiteX8" fmla="*/ 871667 w 5275533"/>
                <a:gd name="connsiteY8" fmla="*/ 1188348 h 2980757"/>
                <a:gd name="connsiteX9" fmla="*/ 971956 w 5275533"/>
                <a:gd name="connsiteY9" fmla="*/ 1308905 h 2980757"/>
                <a:gd name="connsiteX10" fmla="*/ 1020139 w 5275533"/>
                <a:gd name="connsiteY10" fmla="*/ 1368084 h 2980757"/>
                <a:gd name="connsiteX11" fmla="*/ 1067340 w 5275533"/>
                <a:gd name="connsiteY11" fmla="*/ 1424715 h 2980757"/>
                <a:gd name="connsiteX12" fmla="*/ 1472909 w 5275533"/>
                <a:gd name="connsiteY12" fmla="*/ 1843252 h 2980757"/>
                <a:gd name="connsiteX13" fmla="*/ 1688567 w 5275533"/>
                <a:gd name="connsiteY13" fmla="*/ 2031559 h 2980757"/>
                <a:gd name="connsiteX14" fmla="*/ 1914401 w 5275533"/>
                <a:gd name="connsiteY14" fmla="*/ 2205156 h 2980757"/>
                <a:gd name="connsiteX15" fmla="*/ 2418909 w 5275533"/>
                <a:gd name="connsiteY15" fmla="*/ 2479741 h 2980757"/>
                <a:gd name="connsiteX16" fmla="*/ 2701141 w 5275533"/>
                <a:gd name="connsiteY16" fmla="*/ 2557333 h 2980757"/>
                <a:gd name="connsiteX17" fmla="*/ 2773475 w 5275533"/>
                <a:gd name="connsiteY17" fmla="*/ 2570999 h 2980757"/>
                <a:gd name="connsiteX18" fmla="*/ 2846424 w 5275533"/>
                <a:gd name="connsiteY18" fmla="*/ 2582465 h 2980757"/>
                <a:gd name="connsiteX19" fmla="*/ 2993669 w 5275533"/>
                <a:gd name="connsiteY19" fmla="*/ 2598909 h 2980757"/>
                <a:gd name="connsiteX20" fmla="*/ 3067721 w 5275533"/>
                <a:gd name="connsiteY20" fmla="*/ 2604237 h 2980757"/>
                <a:gd name="connsiteX21" fmla="*/ 3142019 w 5275533"/>
                <a:gd name="connsiteY21" fmla="*/ 2607943 h 2980757"/>
                <a:gd name="connsiteX22" fmla="*/ 3216561 w 5275533"/>
                <a:gd name="connsiteY22" fmla="*/ 2609564 h 2980757"/>
                <a:gd name="connsiteX23" fmla="*/ 3291225 w 5275533"/>
                <a:gd name="connsiteY23" fmla="*/ 2609217 h 2980757"/>
                <a:gd name="connsiteX24" fmla="*/ 3328619 w 5275533"/>
                <a:gd name="connsiteY24" fmla="*/ 2608869 h 2980757"/>
                <a:gd name="connsiteX25" fmla="*/ 3364665 w 5275533"/>
                <a:gd name="connsiteY25" fmla="*/ 2607363 h 2980757"/>
                <a:gd name="connsiteX26" fmla="*/ 3400587 w 5275533"/>
                <a:gd name="connsiteY26" fmla="*/ 2605627 h 2980757"/>
                <a:gd name="connsiteX27" fmla="*/ 3436387 w 5275533"/>
                <a:gd name="connsiteY27" fmla="*/ 2602847 h 2980757"/>
                <a:gd name="connsiteX28" fmla="*/ 3578361 w 5275533"/>
                <a:gd name="connsiteY28" fmla="*/ 2586286 h 2980757"/>
                <a:gd name="connsiteX29" fmla="*/ 4119159 w 5275533"/>
                <a:gd name="connsiteY29" fmla="*/ 2418594 h 2980757"/>
                <a:gd name="connsiteX30" fmla="*/ 4618765 w 5275533"/>
                <a:gd name="connsiteY30" fmla="*/ 2124668 h 2980757"/>
                <a:gd name="connsiteX31" fmla="*/ 4739895 w 5275533"/>
                <a:gd name="connsiteY31" fmla="*/ 2038275 h 2980757"/>
                <a:gd name="connsiteX32" fmla="*/ 4861027 w 5275533"/>
                <a:gd name="connsiteY32" fmla="*/ 1948986 h 2980757"/>
                <a:gd name="connsiteX33" fmla="*/ 5106354 w 5275533"/>
                <a:gd name="connsiteY33" fmla="*/ 1763690 h 2980757"/>
                <a:gd name="connsiteX34" fmla="*/ 5275533 w 5275533"/>
                <a:gd name="connsiteY34" fmla="*/ 1641017 h 2980757"/>
                <a:gd name="connsiteX35" fmla="*/ 5275533 w 5275533"/>
                <a:gd name="connsiteY35" fmla="*/ 2257481 h 2980757"/>
                <a:gd name="connsiteX36" fmla="*/ 5168881 w 5275533"/>
                <a:gd name="connsiteY36" fmla="*/ 2332084 h 2980757"/>
                <a:gd name="connsiteX37" fmla="*/ 5036225 w 5275533"/>
                <a:gd name="connsiteY37" fmla="*/ 2421489 h 2980757"/>
                <a:gd name="connsiteX38" fmla="*/ 4899401 w 5275533"/>
                <a:gd name="connsiteY38" fmla="*/ 2508347 h 2980757"/>
                <a:gd name="connsiteX39" fmla="*/ 4612145 w 5275533"/>
                <a:gd name="connsiteY39" fmla="*/ 2671407 h 2980757"/>
                <a:gd name="connsiteX40" fmla="*/ 4303187 w 5275533"/>
                <a:gd name="connsiteY40" fmla="*/ 2810030 h 2980757"/>
                <a:gd name="connsiteX41" fmla="*/ 3630835 w 5275533"/>
                <a:gd name="connsiteY41" fmla="*/ 2969500 h 2980757"/>
                <a:gd name="connsiteX42" fmla="*/ 3457719 w 5275533"/>
                <a:gd name="connsiteY42" fmla="*/ 2979808 h 2980757"/>
                <a:gd name="connsiteX43" fmla="*/ 3414441 w 5275533"/>
                <a:gd name="connsiteY43" fmla="*/ 2980733 h 2980757"/>
                <a:gd name="connsiteX44" fmla="*/ 3371285 w 5275533"/>
                <a:gd name="connsiteY44" fmla="*/ 2980502 h 2980757"/>
                <a:gd name="connsiteX45" fmla="*/ 3328252 w 5275533"/>
                <a:gd name="connsiteY45" fmla="*/ 2980039 h 2980757"/>
                <a:gd name="connsiteX46" fmla="*/ 3286445 w 5275533"/>
                <a:gd name="connsiteY46" fmla="*/ 2978534 h 2980757"/>
                <a:gd name="connsiteX47" fmla="*/ 2952475 w 5275533"/>
                <a:gd name="connsiteY47" fmla="*/ 2953402 h 2980757"/>
                <a:gd name="connsiteX48" fmla="*/ 2620591 w 5275533"/>
                <a:gd name="connsiteY48" fmla="*/ 2898046 h 2980757"/>
                <a:gd name="connsiteX49" fmla="*/ 2294591 w 5275533"/>
                <a:gd name="connsiteY49" fmla="*/ 2811305 h 2980757"/>
                <a:gd name="connsiteX50" fmla="*/ 1670544 w 5275533"/>
                <a:gd name="connsiteY50" fmla="*/ 2550501 h 2980757"/>
                <a:gd name="connsiteX51" fmla="*/ 1144703 w 5275533"/>
                <a:gd name="connsiteY51" fmla="*/ 2144472 h 2980757"/>
                <a:gd name="connsiteX52" fmla="*/ 931497 w 5275533"/>
                <a:gd name="connsiteY52" fmla="*/ 1900114 h 2980757"/>
                <a:gd name="connsiteX53" fmla="*/ 745265 w 5275533"/>
                <a:gd name="connsiteY53" fmla="*/ 1641395 h 2980757"/>
                <a:gd name="connsiteX54" fmla="*/ 701741 w 5275533"/>
                <a:gd name="connsiteY54" fmla="*/ 1575500 h 2980757"/>
                <a:gd name="connsiteX55" fmla="*/ 660178 w 5275533"/>
                <a:gd name="connsiteY55" fmla="*/ 1511573 h 2980757"/>
                <a:gd name="connsiteX56" fmla="*/ 578158 w 5275533"/>
                <a:gd name="connsiteY56" fmla="*/ 1387656 h 2980757"/>
                <a:gd name="connsiteX57" fmla="*/ 408230 w 5275533"/>
                <a:gd name="connsiteY57" fmla="*/ 1134497 h 2980757"/>
                <a:gd name="connsiteX58" fmla="*/ 242349 w 5275533"/>
                <a:gd name="connsiteY58" fmla="*/ 866860 h 2980757"/>
                <a:gd name="connsiteX59" fmla="*/ 167562 w 5275533"/>
                <a:gd name="connsiteY59" fmla="*/ 724994 h 2980757"/>
                <a:gd name="connsiteX60" fmla="*/ 104054 w 5275533"/>
                <a:gd name="connsiteY60" fmla="*/ 576525 h 2980757"/>
                <a:gd name="connsiteX61" fmla="*/ 55381 w 5275533"/>
                <a:gd name="connsiteY61" fmla="*/ 422499 h 2980757"/>
                <a:gd name="connsiteX62" fmla="*/ 37236 w 5275533"/>
                <a:gd name="connsiteY62" fmla="*/ 343980 h 2980757"/>
                <a:gd name="connsiteX63" fmla="*/ 29267 w 5275533"/>
                <a:gd name="connsiteY63" fmla="*/ 304604 h 2980757"/>
                <a:gd name="connsiteX64" fmla="*/ 22646 w 5275533"/>
                <a:gd name="connsiteY64" fmla="*/ 265113 h 2980757"/>
                <a:gd name="connsiteX65" fmla="*/ 3903 w 5275533"/>
                <a:gd name="connsiteY65" fmla="*/ 106787 h 298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275533" h="2980757">
                  <a:moveTo>
                    <a:pt x="0" y="0"/>
                  </a:moveTo>
                  <a:lnTo>
                    <a:pt x="201166" y="0"/>
                  </a:lnTo>
                  <a:lnTo>
                    <a:pt x="206734" y="89286"/>
                  </a:lnTo>
                  <a:cubicBezTo>
                    <a:pt x="212220" y="135755"/>
                    <a:pt x="220465" y="181731"/>
                    <a:pt x="232051" y="226897"/>
                  </a:cubicBezTo>
                  <a:cubicBezTo>
                    <a:pt x="254855" y="317344"/>
                    <a:pt x="290287" y="403854"/>
                    <a:pt x="332707" y="487120"/>
                  </a:cubicBezTo>
                  <a:cubicBezTo>
                    <a:pt x="354163" y="528696"/>
                    <a:pt x="377948" y="569461"/>
                    <a:pt x="402959" y="609647"/>
                  </a:cubicBezTo>
                  <a:cubicBezTo>
                    <a:pt x="428337" y="649717"/>
                    <a:pt x="455433" y="689209"/>
                    <a:pt x="483631" y="728236"/>
                  </a:cubicBezTo>
                  <a:cubicBezTo>
                    <a:pt x="540764" y="806061"/>
                    <a:pt x="604271" y="881569"/>
                    <a:pt x="669986" y="957424"/>
                  </a:cubicBezTo>
                  <a:cubicBezTo>
                    <a:pt x="735701" y="1033395"/>
                    <a:pt x="804359" y="1109366"/>
                    <a:pt x="871667" y="1188348"/>
                  </a:cubicBezTo>
                  <a:cubicBezTo>
                    <a:pt x="905383" y="1227723"/>
                    <a:pt x="938731" y="1268025"/>
                    <a:pt x="971956" y="1308905"/>
                  </a:cubicBezTo>
                  <a:lnTo>
                    <a:pt x="1020139" y="1368084"/>
                  </a:lnTo>
                  <a:cubicBezTo>
                    <a:pt x="1035954" y="1386962"/>
                    <a:pt x="1051035" y="1406302"/>
                    <a:pt x="1067340" y="1424715"/>
                  </a:cubicBezTo>
                  <a:cubicBezTo>
                    <a:pt x="1194602" y="1574573"/>
                    <a:pt x="1332652" y="1712503"/>
                    <a:pt x="1472909" y="1843252"/>
                  </a:cubicBezTo>
                  <a:cubicBezTo>
                    <a:pt x="1543406" y="1908337"/>
                    <a:pt x="1615128" y="1971221"/>
                    <a:pt x="1688567" y="2031559"/>
                  </a:cubicBezTo>
                  <a:cubicBezTo>
                    <a:pt x="1762006" y="2091895"/>
                    <a:pt x="1836793" y="2150263"/>
                    <a:pt x="1914401" y="2205156"/>
                  </a:cubicBezTo>
                  <a:cubicBezTo>
                    <a:pt x="2069003" y="2315176"/>
                    <a:pt x="2235742" y="2413498"/>
                    <a:pt x="2418909" y="2479741"/>
                  </a:cubicBezTo>
                  <a:cubicBezTo>
                    <a:pt x="2510249" y="2512863"/>
                    <a:pt x="2604898" y="2538225"/>
                    <a:pt x="2701141" y="2557333"/>
                  </a:cubicBezTo>
                  <a:cubicBezTo>
                    <a:pt x="2725293" y="2561850"/>
                    <a:pt x="2749201" y="2567062"/>
                    <a:pt x="2773475" y="2570999"/>
                  </a:cubicBezTo>
                  <a:lnTo>
                    <a:pt x="2846424" y="2582465"/>
                  </a:lnTo>
                  <a:cubicBezTo>
                    <a:pt x="2895343" y="2588602"/>
                    <a:pt x="2944261" y="2595088"/>
                    <a:pt x="2993669" y="2598909"/>
                  </a:cubicBezTo>
                  <a:cubicBezTo>
                    <a:pt x="3018313" y="2601110"/>
                    <a:pt x="3042956" y="2603195"/>
                    <a:pt x="3067721" y="2604237"/>
                  </a:cubicBezTo>
                  <a:cubicBezTo>
                    <a:pt x="3092487" y="2605394"/>
                    <a:pt x="3117130" y="2607247"/>
                    <a:pt x="3142019" y="2607943"/>
                  </a:cubicBezTo>
                  <a:lnTo>
                    <a:pt x="3216561" y="2609564"/>
                  </a:lnTo>
                  <a:cubicBezTo>
                    <a:pt x="3241326" y="2610142"/>
                    <a:pt x="3266337" y="2609333"/>
                    <a:pt x="3291225" y="2609217"/>
                  </a:cubicBezTo>
                  <a:lnTo>
                    <a:pt x="3328619" y="2608869"/>
                  </a:lnTo>
                  <a:cubicBezTo>
                    <a:pt x="3340757" y="2608522"/>
                    <a:pt x="3352649" y="2607827"/>
                    <a:pt x="3364665" y="2607363"/>
                  </a:cubicBezTo>
                  <a:cubicBezTo>
                    <a:pt x="3376679" y="2606784"/>
                    <a:pt x="3388695" y="2606438"/>
                    <a:pt x="3400587" y="2605627"/>
                  </a:cubicBezTo>
                  <a:lnTo>
                    <a:pt x="3436387" y="2602847"/>
                  </a:lnTo>
                  <a:cubicBezTo>
                    <a:pt x="3484079" y="2599257"/>
                    <a:pt x="3531404" y="2593235"/>
                    <a:pt x="3578361" y="2586286"/>
                  </a:cubicBezTo>
                  <a:cubicBezTo>
                    <a:pt x="3766310" y="2556871"/>
                    <a:pt x="3947025" y="2499314"/>
                    <a:pt x="4119159" y="2418594"/>
                  </a:cubicBezTo>
                  <a:cubicBezTo>
                    <a:pt x="4291907" y="2338801"/>
                    <a:pt x="4456317" y="2236657"/>
                    <a:pt x="4618765" y="2124668"/>
                  </a:cubicBezTo>
                  <a:cubicBezTo>
                    <a:pt x="4659346" y="2096759"/>
                    <a:pt x="4699682" y="2067575"/>
                    <a:pt x="4739895" y="2038275"/>
                  </a:cubicBezTo>
                  <a:cubicBezTo>
                    <a:pt x="4780355" y="2008976"/>
                    <a:pt x="4820691" y="1979212"/>
                    <a:pt x="4861027" y="1948986"/>
                  </a:cubicBezTo>
                  <a:lnTo>
                    <a:pt x="5106354" y="1763690"/>
                  </a:lnTo>
                  <a:lnTo>
                    <a:pt x="5275533" y="1641017"/>
                  </a:lnTo>
                  <a:lnTo>
                    <a:pt x="5275533" y="2257481"/>
                  </a:lnTo>
                  <a:lnTo>
                    <a:pt x="5168881" y="2332084"/>
                  </a:lnTo>
                  <a:cubicBezTo>
                    <a:pt x="5125235" y="2362079"/>
                    <a:pt x="5081099" y="2391958"/>
                    <a:pt x="5036225" y="2421489"/>
                  </a:cubicBezTo>
                  <a:cubicBezTo>
                    <a:pt x="4991231" y="2450790"/>
                    <a:pt x="4945867" y="2479857"/>
                    <a:pt x="4899401" y="2508347"/>
                  </a:cubicBezTo>
                  <a:cubicBezTo>
                    <a:pt x="4806959" y="2565440"/>
                    <a:pt x="4711574" y="2620798"/>
                    <a:pt x="4612145" y="2671407"/>
                  </a:cubicBezTo>
                  <a:cubicBezTo>
                    <a:pt x="4512836" y="2722247"/>
                    <a:pt x="4410095" y="2769496"/>
                    <a:pt x="4303187" y="2810030"/>
                  </a:cubicBezTo>
                  <a:cubicBezTo>
                    <a:pt x="4090349" y="2892256"/>
                    <a:pt x="3861694" y="2947728"/>
                    <a:pt x="3630835" y="2969500"/>
                  </a:cubicBezTo>
                  <a:cubicBezTo>
                    <a:pt x="3573089" y="2974712"/>
                    <a:pt x="3515343" y="2978649"/>
                    <a:pt x="3457719" y="2979808"/>
                  </a:cubicBezTo>
                  <a:lnTo>
                    <a:pt x="3414441" y="2980733"/>
                  </a:lnTo>
                  <a:cubicBezTo>
                    <a:pt x="3400097" y="2980850"/>
                    <a:pt x="3385630" y="2980502"/>
                    <a:pt x="3371285" y="2980502"/>
                  </a:cubicBezTo>
                  <a:lnTo>
                    <a:pt x="3328252" y="2980039"/>
                  </a:lnTo>
                  <a:lnTo>
                    <a:pt x="3286445" y="2978534"/>
                  </a:lnTo>
                  <a:cubicBezTo>
                    <a:pt x="3175121" y="2975174"/>
                    <a:pt x="3063553" y="2966837"/>
                    <a:pt x="2952475" y="2953402"/>
                  </a:cubicBezTo>
                  <a:cubicBezTo>
                    <a:pt x="2841275" y="2940664"/>
                    <a:pt x="2730319" y="2922365"/>
                    <a:pt x="2620591" y="2898046"/>
                  </a:cubicBezTo>
                  <a:cubicBezTo>
                    <a:pt x="2510984" y="2873494"/>
                    <a:pt x="2402235" y="2844426"/>
                    <a:pt x="2294591" y="2811305"/>
                  </a:cubicBezTo>
                  <a:cubicBezTo>
                    <a:pt x="2079669" y="2744483"/>
                    <a:pt x="1867198" y="2661331"/>
                    <a:pt x="1670544" y="2550501"/>
                  </a:cubicBezTo>
                  <a:cubicBezTo>
                    <a:pt x="1473767" y="2439903"/>
                    <a:pt x="1298079" y="2299657"/>
                    <a:pt x="1144703" y="2144472"/>
                  </a:cubicBezTo>
                  <a:cubicBezTo>
                    <a:pt x="1067586" y="2066996"/>
                    <a:pt x="997458" y="1984539"/>
                    <a:pt x="931497" y="1900114"/>
                  </a:cubicBezTo>
                  <a:cubicBezTo>
                    <a:pt x="865906" y="1815342"/>
                    <a:pt x="803500" y="1729295"/>
                    <a:pt x="745265" y="1641395"/>
                  </a:cubicBezTo>
                  <a:cubicBezTo>
                    <a:pt x="730307" y="1619623"/>
                    <a:pt x="716207" y="1597503"/>
                    <a:pt x="701741" y="1575500"/>
                  </a:cubicBezTo>
                  <a:lnTo>
                    <a:pt x="660178" y="1511573"/>
                  </a:lnTo>
                  <a:cubicBezTo>
                    <a:pt x="633574" y="1470229"/>
                    <a:pt x="605989" y="1429232"/>
                    <a:pt x="578158" y="1387656"/>
                  </a:cubicBezTo>
                  <a:lnTo>
                    <a:pt x="408230" y="1134497"/>
                  </a:lnTo>
                  <a:cubicBezTo>
                    <a:pt x="351220" y="1048219"/>
                    <a:pt x="294945" y="959392"/>
                    <a:pt x="242349" y="866860"/>
                  </a:cubicBezTo>
                  <a:cubicBezTo>
                    <a:pt x="216112" y="820536"/>
                    <a:pt x="190734" y="773402"/>
                    <a:pt x="167562" y="724994"/>
                  </a:cubicBezTo>
                  <a:cubicBezTo>
                    <a:pt x="144513" y="676469"/>
                    <a:pt x="123057" y="627019"/>
                    <a:pt x="104054" y="576525"/>
                  </a:cubicBezTo>
                  <a:cubicBezTo>
                    <a:pt x="85418" y="525917"/>
                    <a:pt x="68867" y="474613"/>
                    <a:pt x="55381" y="422499"/>
                  </a:cubicBezTo>
                  <a:cubicBezTo>
                    <a:pt x="49006" y="396442"/>
                    <a:pt x="42508" y="370269"/>
                    <a:pt x="37236" y="343980"/>
                  </a:cubicBezTo>
                  <a:lnTo>
                    <a:pt x="29267" y="304604"/>
                  </a:lnTo>
                  <a:lnTo>
                    <a:pt x="22646" y="265113"/>
                  </a:lnTo>
                  <a:cubicBezTo>
                    <a:pt x="14003" y="212420"/>
                    <a:pt x="7872" y="159582"/>
                    <a:pt x="3903" y="106787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7049D82-B7F3-4192-8337-4BDB16955E9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921214" y="-1"/>
              <a:ext cx="5270786" cy="2927775"/>
            </a:xfrm>
            <a:custGeom>
              <a:avLst/>
              <a:gdLst>
                <a:gd name="connsiteX0" fmla="*/ 0 w 5270786"/>
                <a:gd name="connsiteY0" fmla="*/ 0 h 2927775"/>
                <a:gd name="connsiteX1" fmla="*/ 613805 w 5270786"/>
                <a:gd name="connsiteY1" fmla="*/ 0 h 2927775"/>
                <a:gd name="connsiteX2" fmla="*/ 618487 w 5270786"/>
                <a:gd name="connsiteY2" fmla="*/ 85404 h 2927775"/>
                <a:gd name="connsiteX3" fmla="*/ 1054084 w 5270786"/>
                <a:gd name="connsiteY3" fmla="*/ 895200 h 2927775"/>
                <a:gd name="connsiteX4" fmla="*/ 1276976 w 5270786"/>
                <a:gd name="connsiteY4" fmla="*/ 1191325 h 2927775"/>
                <a:gd name="connsiteX5" fmla="*/ 3368450 w 5270786"/>
                <a:gd name="connsiteY5" fmla="*/ 2348843 h 2927775"/>
                <a:gd name="connsiteX6" fmla="*/ 4956151 w 5270786"/>
                <a:gd name="connsiteY6" fmla="*/ 1636730 h 2927775"/>
                <a:gd name="connsiteX7" fmla="*/ 5149372 w 5270786"/>
                <a:gd name="connsiteY7" fmla="*/ 1495325 h 2927775"/>
                <a:gd name="connsiteX8" fmla="*/ 5270786 w 5270786"/>
                <a:gd name="connsiteY8" fmla="*/ 1406110 h 2927775"/>
                <a:gd name="connsiteX9" fmla="*/ 5270786 w 5270786"/>
                <a:gd name="connsiteY9" fmla="*/ 2138641 h 2927775"/>
                <a:gd name="connsiteX10" fmla="*/ 5112925 w 5270786"/>
                <a:gd name="connsiteY10" fmla="*/ 2253730 h 2927775"/>
                <a:gd name="connsiteX11" fmla="*/ 3368327 w 5270786"/>
                <a:gd name="connsiteY11" fmla="*/ 2927775 h 2927775"/>
                <a:gd name="connsiteX12" fmla="*/ 769646 w 5270786"/>
                <a:gd name="connsiteY12" fmla="*/ 1516288 h 2927775"/>
                <a:gd name="connsiteX13" fmla="*/ 3149 w 5270786"/>
                <a:gd name="connsiteY13" fmla="*/ 85252 h 2927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0786" h="2927775">
                  <a:moveTo>
                    <a:pt x="0" y="0"/>
                  </a:moveTo>
                  <a:lnTo>
                    <a:pt x="613805" y="0"/>
                  </a:lnTo>
                  <a:lnTo>
                    <a:pt x="618487" y="85404"/>
                  </a:lnTo>
                  <a:cubicBezTo>
                    <a:pt x="650052" y="360109"/>
                    <a:pt x="792650" y="556543"/>
                    <a:pt x="1054084" y="895200"/>
                  </a:cubicBezTo>
                  <a:cubicBezTo>
                    <a:pt x="1126174" y="988542"/>
                    <a:pt x="1200716" y="1085128"/>
                    <a:pt x="1276976" y="1191325"/>
                  </a:cubicBezTo>
                  <a:cubicBezTo>
                    <a:pt x="1859704" y="2002688"/>
                    <a:pt x="2485223" y="2348843"/>
                    <a:pt x="3368450" y="2348843"/>
                  </a:cubicBezTo>
                  <a:cubicBezTo>
                    <a:pt x="3948114" y="2348843"/>
                    <a:pt x="4373422" y="2066846"/>
                    <a:pt x="4956151" y="1636730"/>
                  </a:cubicBezTo>
                  <a:cubicBezTo>
                    <a:pt x="5021253" y="1588668"/>
                    <a:pt x="5086356" y="1541186"/>
                    <a:pt x="5149372" y="1495325"/>
                  </a:cubicBezTo>
                  <a:lnTo>
                    <a:pt x="5270786" y="1406110"/>
                  </a:lnTo>
                  <a:lnTo>
                    <a:pt x="5270786" y="2138641"/>
                  </a:lnTo>
                  <a:lnTo>
                    <a:pt x="5112925" y="2253730"/>
                  </a:lnTo>
                  <a:cubicBezTo>
                    <a:pt x="4598179" y="2621786"/>
                    <a:pt x="4074961" y="2927775"/>
                    <a:pt x="3368327" y="2927775"/>
                  </a:cubicBezTo>
                  <a:cubicBezTo>
                    <a:pt x="2170746" y="2927775"/>
                    <a:pt x="1393203" y="2384512"/>
                    <a:pt x="769646" y="1516288"/>
                  </a:cubicBezTo>
                  <a:cubicBezTo>
                    <a:pt x="418850" y="1027932"/>
                    <a:pt x="48120" y="683401"/>
                    <a:pt x="3149" y="85252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4A7FAD9-577C-4D2E-A3B5-C6D0A39D47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921214" y="-1"/>
              <a:ext cx="5270786" cy="2927775"/>
            </a:xfrm>
            <a:custGeom>
              <a:avLst/>
              <a:gdLst>
                <a:gd name="connsiteX0" fmla="*/ 0 w 5270786"/>
                <a:gd name="connsiteY0" fmla="*/ 0 h 2927775"/>
                <a:gd name="connsiteX1" fmla="*/ 736294 w 5270786"/>
                <a:gd name="connsiteY1" fmla="*/ 0 h 2927775"/>
                <a:gd name="connsiteX2" fmla="*/ 740298 w 5270786"/>
                <a:gd name="connsiteY2" fmla="*/ 72745 h 2927775"/>
                <a:gd name="connsiteX3" fmla="*/ 1153024 w 5270786"/>
                <a:gd name="connsiteY3" fmla="*/ 826989 h 2927775"/>
                <a:gd name="connsiteX4" fmla="*/ 1378368 w 5270786"/>
                <a:gd name="connsiteY4" fmla="*/ 1126356 h 2927775"/>
                <a:gd name="connsiteX5" fmla="*/ 2238056 w 5270786"/>
                <a:gd name="connsiteY5" fmla="*/ 1955322 h 2927775"/>
                <a:gd name="connsiteX6" fmla="*/ 3368327 w 5270786"/>
                <a:gd name="connsiteY6" fmla="*/ 2233033 h 2927775"/>
                <a:gd name="connsiteX7" fmla="*/ 4095360 w 5270786"/>
                <a:gd name="connsiteY7" fmla="*/ 2056192 h 2927775"/>
                <a:gd name="connsiteX8" fmla="*/ 4880506 w 5270786"/>
                <a:gd name="connsiteY8" fmla="*/ 1545587 h 2927775"/>
                <a:gd name="connsiteX9" fmla="*/ 5074340 w 5270786"/>
                <a:gd name="connsiteY9" fmla="*/ 1403721 h 2927775"/>
                <a:gd name="connsiteX10" fmla="*/ 5270786 w 5270786"/>
                <a:gd name="connsiteY10" fmla="*/ 1259367 h 2927775"/>
                <a:gd name="connsiteX11" fmla="*/ 5270786 w 5270786"/>
                <a:gd name="connsiteY11" fmla="*/ 2138641 h 2927775"/>
                <a:gd name="connsiteX12" fmla="*/ 5112925 w 5270786"/>
                <a:gd name="connsiteY12" fmla="*/ 2253730 h 2927775"/>
                <a:gd name="connsiteX13" fmla="*/ 3368327 w 5270786"/>
                <a:gd name="connsiteY13" fmla="*/ 2927775 h 2927775"/>
                <a:gd name="connsiteX14" fmla="*/ 769646 w 5270786"/>
                <a:gd name="connsiteY14" fmla="*/ 1516288 h 2927775"/>
                <a:gd name="connsiteX15" fmla="*/ 3149 w 5270786"/>
                <a:gd name="connsiteY15" fmla="*/ 85252 h 2927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70786" h="2927775">
                  <a:moveTo>
                    <a:pt x="0" y="0"/>
                  </a:moveTo>
                  <a:lnTo>
                    <a:pt x="736294" y="0"/>
                  </a:lnTo>
                  <a:lnTo>
                    <a:pt x="740298" y="72745"/>
                  </a:lnTo>
                  <a:cubicBezTo>
                    <a:pt x="768839" y="319371"/>
                    <a:pt x="898885" y="497858"/>
                    <a:pt x="1153024" y="826989"/>
                  </a:cubicBezTo>
                  <a:cubicBezTo>
                    <a:pt x="1225727" y="921142"/>
                    <a:pt x="1300882" y="1018537"/>
                    <a:pt x="1378368" y="1126356"/>
                  </a:cubicBezTo>
                  <a:cubicBezTo>
                    <a:pt x="1652384" y="1507833"/>
                    <a:pt x="1933512" y="1779060"/>
                    <a:pt x="2238056" y="1955322"/>
                  </a:cubicBezTo>
                  <a:cubicBezTo>
                    <a:pt x="2560868" y="2142238"/>
                    <a:pt x="2930637" y="2233033"/>
                    <a:pt x="3368327" y="2233033"/>
                  </a:cubicBezTo>
                  <a:cubicBezTo>
                    <a:pt x="3616720" y="2233033"/>
                    <a:pt x="3847703" y="2176866"/>
                    <a:pt x="4095360" y="2056192"/>
                  </a:cubicBezTo>
                  <a:cubicBezTo>
                    <a:pt x="4349636" y="1932276"/>
                    <a:pt x="4601340" y="1751613"/>
                    <a:pt x="4880506" y="1545587"/>
                  </a:cubicBezTo>
                  <a:cubicBezTo>
                    <a:pt x="4945974" y="1497295"/>
                    <a:pt x="5011199" y="1449697"/>
                    <a:pt x="5074340" y="1403721"/>
                  </a:cubicBezTo>
                  <a:lnTo>
                    <a:pt x="5270786" y="1259367"/>
                  </a:lnTo>
                  <a:lnTo>
                    <a:pt x="5270786" y="2138641"/>
                  </a:lnTo>
                  <a:lnTo>
                    <a:pt x="5112925" y="2253730"/>
                  </a:lnTo>
                  <a:cubicBezTo>
                    <a:pt x="4598179" y="2621786"/>
                    <a:pt x="4074961" y="2927775"/>
                    <a:pt x="3368327" y="2927775"/>
                  </a:cubicBezTo>
                  <a:cubicBezTo>
                    <a:pt x="2170746" y="2927775"/>
                    <a:pt x="1393203" y="2384512"/>
                    <a:pt x="769646" y="1516288"/>
                  </a:cubicBezTo>
                  <a:cubicBezTo>
                    <a:pt x="418850" y="1027932"/>
                    <a:pt x="48120" y="683401"/>
                    <a:pt x="3149" y="85252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87D8018-8F5A-2D50-5120-94D077CB15F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79226" y="2890979"/>
            <a:ext cx="9833548" cy="2693976"/>
          </a:xfrm>
        </p:spPr>
        <p:txBody>
          <a:bodyPr vert="horz" lIns="91440" tIns="45720" rIns="91440" bIns="45720" rtlCol="0">
            <a:normAutofit/>
          </a:bodyPr>
          <a:lstStyle/>
          <a:p>
            <a:r>
              <a:rPr lang="en-GB" sz="1800" b="1">
                <a:solidFill>
                  <a:schemeClr val="tx2"/>
                </a:solidFill>
              </a:rPr>
              <a:t>What are Antioxidants?</a:t>
            </a:r>
            <a:endParaRPr lang="en-GB" sz="1800">
              <a:solidFill>
                <a:schemeClr val="tx2"/>
              </a:solidFill>
            </a:endParaRPr>
          </a:p>
          <a:p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Substances that </a:t>
            </a:r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neutralize free radicals</a:t>
            </a:r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 (unstable, damaging molecules)</a:t>
            </a:r>
            <a:endParaRPr lang="en-GB" sz="1800">
              <a:solidFill>
                <a:schemeClr val="tx2"/>
              </a:solidFill>
            </a:endParaRPr>
          </a:p>
          <a:p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Found in:</a:t>
            </a:r>
            <a:endParaRPr lang="en-GB" sz="1800">
              <a:solidFill>
                <a:schemeClr val="tx2"/>
              </a:solidFill>
            </a:endParaRPr>
          </a:p>
          <a:p>
            <a:pPr lvl="1"/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Fruits &amp; vegetables</a:t>
            </a:r>
            <a:r>
              <a:rPr lang="en-GB" sz="1800">
                <a:solidFill>
                  <a:schemeClr val="tx2"/>
                </a:solidFill>
                <a:ea typeface="+mn-lt"/>
                <a:cs typeface="+mn-lt"/>
              </a:rPr>
              <a:t> (vitamins C, E)</a:t>
            </a:r>
            <a:endParaRPr lang="en-GB" sz="1800">
              <a:solidFill>
                <a:schemeClr val="tx2"/>
              </a:solidFill>
            </a:endParaRPr>
          </a:p>
          <a:p>
            <a:pPr lvl="1"/>
            <a:r>
              <a:rPr lang="en-GB" sz="1800" b="1">
                <a:solidFill>
                  <a:schemeClr val="tx2"/>
                </a:solidFill>
                <a:ea typeface="+mn-lt"/>
                <a:cs typeface="+mn-lt"/>
              </a:rPr>
              <a:t>Whole grains, nuts, seeds</a:t>
            </a:r>
            <a:endParaRPr lang="en-GB" sz="1800">
              <a:solidFill>
                <a:schemeClr val="tx2"/>
              </a:solidFill>
            </a:endParaRPr>
          </a:p>
          <a:p>
            <a:endParaRPr lang="en-GB" sz="1800">
              <a:solidFill>
                <a:schemeClr val="tx2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A5C9C35-2375-49EB-B99C-17C87D42FE7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 rot="10800000" flipH="1">
            <a:off x="0" y="4682671"/>
            <a:ext cx="2898948" cy="2175328"/>
            <a:chOff x="-305" y="-1"/>
            <a:chExt cx="3832880" cy="2876136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BE7B8C5-3FC9-47E9-B555-AFCB849A41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05" y="1"/>
              <a:ext cx="3815424" cy="2653659"/>
            </a:xfrm>
            <a:custGeom>
              <a:avLst/>
              <a:gdLst>
                <a:gd name="connsiteX0" fmla="*/ 3203055 w 3815424"/>
                <a:gd name="connsiteY0" fmla="*/ 0 h 2653659"/>
                <a:gd name="connsiteX1" fmla="*/ 3815424 w 3815424"/>
                <a:gd name="connsiteY1" fmla="*/ 0 h 2653659"/>
                <a:gd name="connsiteX2" fmla="*/ 3801025 w 3815424"/>
                <a:gd name="connsiteY2" fmla="*/ 214243 h 2653659"/>
                <a:gd name="connsiteX3" fmla="*/ 587142 w 3815424"/>
                <a:gd name="connsiteY3" fmla="*/ 2653659 h 2653659"/>
                <a:gd name="connsiteX4" fmla="*/ 53389 w 3815424"/>
                <a:gd name="connsiteY4" fmla="*/ 2605041 h 2653659"/>
                <a:gd name="connsiteX5" fmla="*/ 0 w 3815424"/>
                <a:gd name="connsiteY5" fmla="*/ 2593136 h 2653659"/>
                <a:gd name="connsiteX6" fmla="*/ 0 w 3815424"/>
                <a:gd name="connsiteY6" fmla="*/ 1994836 h 2653659"/>
                <a:gd name="connsiteX7" fmla="*/ 159710 w 3815424"/>
                <a:gd name="connsiteY7" fmla="*/ 2035054 h 2653659"/>
                <a:gd name="connsiteX8" fmla="*/ 587142 w 3815424"/>
                <a:gd name="connsiteY8" fmla="*/ 2075152 h 2653659"/>
                <a:gd name="connsiteX9" fmla="*/ 1549283 w 3815424"/>
                <a:gd name="connsiteY9" fmla="*/ 1900153 h 2653659"/>
                <a:gd name="connsiteX10" fmla="*/ 2406698 w 3815424"/>
                <a:gd name="connsiteY10" fmla="*/ 1418450 h 2653659"/>
                <a:gd name="connsiteX11" fmla="*/ 2996069 w 3815424"/>
                <a:gd name="connsiteY11" fmla="*/ 728678 h 2653659"/>
                <a:gd name="connsiteX12" fmla="*/ 3193967 w 3815424"/>
                <a:gd name="connsiteY12" fmla="*/ 137719 h 265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15424" h="2653659">
                  <a:moveTo>
                    <a:pt x="3203055" y="0"/>
                  </a:moveTo>
                  <a:lnTo>
                    <a:pt x="3815424" y="0"/>
                  </a:lnTo>
                  <a:lnTo>
                    <a:pt x="3801025" y="214243"/>
                  </a:lnTo>
                  <a:cubicBezTo>
                    <a:pt x="3616317" y="1584467"/>
                    <a:pt x="2091637" y="2653659"/>
                    <a:pt x="587142" y="2653659"/>
                  </a:cubicBezTo>
                  <a:cubicBezTo>
                    <a:pt x="400192" y="2653659"/>
                    <a:pt x="222112" y="2636953"/>
                    <a:pt x="53389" y="2605041"/>
                  </a:cubicBezTo>
                  <a:lnTo>
                    <a:pt x="0" y="2593136"/>
                  </a:lnTo>
                  <a:lnTo>
                    <a:pt x="0" y="1994836"/>
                  </a:lnTo>
                  <a:lnTo>
                    <a:pt x="159710" y="2035054"/>
                  </a:lnTo>
                  <a:cubicBezTo>
                    <a:pt x="295467" y="2061726"/>
                    <a:pt x="438268" y="2075152"/>
                    <a:pt x="587142" y="2075152"/>
                  </a:cubicBezTo>
                  <a:cubicBezTo>
                    <a:pt x="901731" y="2075152"/>
                    <a:pt x="1234490" y="2014697"/>
                    <a:pt x="1549283" y="1900153"/>
                  </a:cubicBezTo>
                  <a:cubicBezTo>
                    <a:pt x="1860709" y="1786959"/>
                    <a:pt x="2157231" y="1620350"/>
                    <a:pt x="2406698" y="1418450"/>
                  </a:cubicBezTo>
                  <a:cubicBezTo>
                    <a:pt x="2655859" y="1216840"/>
                    <a:pt x="2859596" y="978302"/>
                    <a:pt x="2996069" y="728678"/>
                  </a:cubicBezTo>
                  <a:cubicBezTo>
                    <a:pt x="3101178" y="536396"/>
                    <a:pt x="3167417" y="338366"/>
                    <a:pt x="3193967" y="137719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15B6EFE-6DC2-4A72-AC12-BCCC3638A6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05" y="-1"/>
              <a:ext cx="3815424" cy="2653660"/>
            </a:xfrm>
            <a:custGeom>
              <a:avLst/>
              <a:gdLst>
                <a:gd name="connsiteX0" fmla="*/ 3305038 w 3815424"/>
                <a:gd name="connsiteY0" fmla="*/ 0 h 2653660"/>
                <a:gd name="connsiteX1" fmla="*/ 3815424 w 3815424"/>
                <a:gd name="connsiteY1" fmla="*/ 0 h 2653660"/>
                <a:gd name="connsiteX2" fmla="*/ 3801025 w 3815424"/>
                <a:gd name="connsiteY2" fmla="*/ 214244 h 2653660"/>
                <a:gd name="connsiteX3" fmla="*/ 587142 w 3815424"/>
                <a:gd name="connsiteY3" fmla="*/ 2653660 h 2653660"/>
                <a:gd name="connsiteX4" fmla="*/ 53389 w 3815424"/>
                <a:gd name="connsiteY4" fmla="*/ 2605042 h 2653660"/>
                <a:gd name="connsiteX5" fmla="*/ 0 w 3815424"/>
                <a:gd name="connsiteY5" fmla="*/ 2593137 h 2653660"/>
                <a:gd name="connsiteX6" fmla="*/ 0 w 3815424"/>
                <a:gd name="connsiteY6" fmla="*/ 2094444 h 2653660"/>
                <a:gd name="connsiteX7" fmla="*/ 137675 w 3815424"/>
                <a:gd name="connsiteY7" fmla="*/ 2129195 h 2653660"/>
                <a:gd name="connsiteX8" fmla="*/ 587142 w 3815424"/>
                <a:gd name="connsiteY8" fmla="*/ 2171571 h 2653660"/>
                <a:gd name="connsiteX9" fmla="*/ 1585826 w 3815424"/>
                <a:gd name="connsiteY9" fmla="*/ 1990112 h 2653660"/>
                <a:gd name="connsiteX10" fmla="*/ 2473046 w 3815424"/>
                <a:gd name="connsiteY10" fmla="*/ 1491633 h 2653660"/>
                <a:gd name="connsiteX11" fmla="*/ 3086710 w 3815424"/>
                <a:gd name="connsiteY11" fmla="*/ 772838 h 2653660"/>
                <a:gd name="connsiteX12" fmla="*/ 3295217 w 3815424"/>
                <a:gd name="connsiteY12" fmla="*/ 149229 h 265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15424" h="2653660">
                  <a:moveTo>
                    <a:pt x="3305038" y="0"/>
                  </a:moveTo>
                  <a:lnTo>
                    <a:pt x="3815424" y="0"/>
                  </a:lnTo>
                  <a:lnTo>
                    <a:pt x="3801025" y="214244"/>
                  </a:lnTo>
                  <a:cubicBezTo>
                    <a:pt x="3616317" y="1584467"/>
                    <a:pt x="2091637" y="2653660"/>
                    <a:pt x="587142" y="2653660"/>
                  </a:cubicBezTo>
                  <a:cubicBezTo>
                    <a:pt x="400192" y="2653660"/>
                    <a:pt x="222112" y="2636954"/>
                    <a:pt x="53389" y="2605042"/>
                  </a:cubicBezTo>
                  <a:lnTo>
                    <a:pt x="0" y="2593137"/>
                  </a:lnTo>
                  <a:lnTo>
                    <a:pt x="0" y="2094444"/>
                  </a:lnTo>
                  <a:lnTo>
                    <a:pt x="137675" y="2129195"/>
                  </a:lnTo>
                  <a:cubicBezTo>
                    <a:pt x="280616" y="2157374"/>
                    <a:pt x="430766" y="2171571"/>
                    <a:pt x="587142" y="2171571"/>
                  </a:cubicBezTo>
                  <a:cubicBezTo>
                    <a:pt x="918879" y="2171571"/>
                    <a:pt x="1254904" y="2110634"/>
                    <a:pt x="1585826" y="1990112"/>
                  </a:cubicBezTo>
                  <a:cubicBezTo>
                    <a:pt x="1908071" y="1873061"/>
                    <a:pt x="2214800" y="1700666"/>
                    <a:pt x="2473046" y="1491633"/>
                  </a:cubicBezTo>
                  <a:cubicBezTo>
                    <a:pt x="2735782" y="1279031"/>
                    <a:pt x="2942276" y="1037118"/>
                    <a:pt x="3086710" y="772838"/>
                  </a:cubicBezTo>
                  <a:cubicBezTo>
                    <a:pt x="3197408" y="570216"/>
                    <a:pt x="3267226" y="361248"/>
                    <a:pt x="3295217" y="149229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E8C1B65-6799-4DD1-B262-01901DA126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305" y="1"/>
              <a:ext cx="3815986" cy="2675935"/>
            </a:xfrm>
            <a:custGeom>
              <a:avLst/>
              <a:gdLst>
                <a:gd name="connsiteX0" fmla="*/ 3648768 w 3815986"/>
                <a:gd name="connsiteY0" fmla="*/ 0 h 2675935"/>
                <a:gd name="connsiteX1" fmla="*/ 3815986 w 3815986"/>
                <a:gd name="connsiteY1" fmla="*/ 0 h 2675935"/>
                <a:gd name="connsiteX2" fmla="*/ 3804695 w 3815986"/>
                <a:gd name="connsiteY2" fmla="*/ 200084 h 2675935"/>
                <a:gd name="connsiteX3" fmla="*/ 3762590 w 3815986"/>
                <a:gd name="connsiteY3" fmla="*/ 455543 h 2675935"/>
                <a:gd name="connsiteX4" fmla="*/ 3592332 w 3815986"/>
                <a:gd name="connsiteY4" fmla="*/ 947274 h 2675935"/>
                <a:gd name="connsiteX5" fmla="*/ 2953967 w 3815986"/>
                <a:gd name="connsiteY5" fmla="*/ 1782349 h 2675935"/>
                <a:gd name="connsiteX6" fmla="*/ 2530669 w 3815986"/>
                <a:gd name="connsiteY6" fmla="*/ 2109494 h 2675935"/>
                <a:gd name="connsiteX7" fmla="*/ 2057561 w 3815986"/>
                <a:gd name="connsiteY7" fmla="*/ 2369245 h 2675935"/>
                <a:gd name="connsiteX8" fmla="*/ 1007330 w 3815986"/>
                <a:gd name="connsiteY8" fmla="*/ 2655701 h 2675935"/>
                <a:gd name="connsiteX9" fmla="*/ 732765 w 3815986"/>
                <a:gd name="connsiteY9" fmla="*/ 2674696 h 2675935"/>
                <a:gd name="connsiteX10" fmla="*/ 457666 w 3815986"/>
                <a:gd name="connsiteY10" fmla="*/ 2670839 h 2675935"/>
                <a:gd name="connsiteX11" fmla="*/ 183574 w 3815986"/>
                <a:gd name="connsiteY11" fmla="*/ 2643312 h 2675935"/>
                <a:gd name="connsiteX12" fmla="*/ 0 w 3815986"/>
                <a:gd name="connsiteY12" fmla="*/ 2607798 h 2675935"/>
                <a:gd name="connsiteX13" fmla="*/ 0 w 3815986"/>
                <a:gd name="connsiteY13" fmla="*/ 2356652 h 2675935"/>
                <a:gd name="connsiteX14" fmla="*/ 222195 w 3815986"/>
                <a:gd name="connsiteY14" fmla="*/ 2396940 h 2675935"/>
                <a:gd name="connsiteX15" fmla="*/ 472364 w 3815986"/>
                <a:gd name="connsiteY15" fmla="*/ 2419092 h 2675935"/>
                <a:gd name="connsiteX16" fmla="*/ 974972 w 3815986"/>
                <a:gd name="connsiteY16" fmla="*/ 2402122 h 2675935"/>
                <a:gd name="connsiteX17" fmla="*/ 1468292 w 3815986"/>
                <a:gd name="connsiteY17" fmla="*/ 2304162 h 2675935"/>
                <a:gd name="connsiteX18" fmla="*/ 1940176 w 3815986"/>
                <a:gd name="connsiteY18" fmla="*/ 2133695 h 2675935"/>
                <a:gd name="connsiteX19" fmla="*/ 2783403 w 3815986"/>
                <a:gd name="connsiteY19" fmla="*/ 1609954 h 2675935"/>
                <a:gd name="connsiteX20" fmla="*/ 3128104 w 3815986"/>
                <a:gd name="connsiteY20" fmla="*/ 1260439 h 2675935"/>
                <a:gd name="connsiteX21" fmla="*/ 3400639 w 3815986"/>
                <a:gd name="connsiteY21" fmla="*/ 859052 h 2675935"/>
                <a:gd name="connsiteX22" fmla="*/ 3585595 w 3815986"/>
                <a:gd name="connsiteY22" fmla="*/ 415336 h 2675935"/>
                <a:gd name="connsiteX23" fmla="*/ 3635918 w 3815986"/>
                <a:gd name="connsiteY23" fmla="*/ 181137 h 267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15986" h="2675935">
                  <a:moveTo>
                    <a:pt x="3648768" y="0"/>
                  </a:moveTo>
                  <a:lnTo>
                    <a:pt x="3815986" y="0"/>
                  </a:lnTo>
                  <a:lnTo>
                    <a:pt x="3804695" y="200084"/>
                  </a:lnTo>
                  <a:cubicBezTo>
                    <a:pt x="3795228" y="285751"/>
                    <a:pt x="3781167" y="371032"/>
                    <a:pt x="3762590" y="455543"/>
                  </a:cubicBezTo>
                  <a:cubicBezTo>
                    <a:pt x="3725537" y="624467"/>
                    <a:pt x="3668784" y="790112"/>
                    <a:pt x="3592332" y="947274"/>
                  </a:cubicBezTo>
                  <a:cubicBezTo>
                    <a:pt x="3438712" y="1261596"/>
                    <a:pt x="3216091" y="1542847"/>
                    <a:pt x="2953967" y="1782349"/>
                  </a:cubicBezTo>
                  <a:cubicBezTo>
                    <a:pt x="2822599" y="1902099"/>
                    <a:pt x="2680615" y="2011341"/>
                    <a:pt x="2530669" y="2109494"/>
                  </a:cubicBezTo>
                  <a:cubicBezTo>
                    <a:pt x="2380520" y="2207551"/>
                    <a:pt x="2222510" y="2294906"/>
                    <a:pt x="2057561" y="2369245"/>
                  </a:cubicBezTo>
                  <a:cubicBezTo>
                    <a:pt x="1727252" y="2516859"/>
                    <a:pt x="1371629" y="2614434"/>
                    <a:pt x="1007330" y="2655701"/>
                  </a:cubicBezTo>
                  <a:cubicBezTo>
                    <a:pt x="916281" y="2665873"/>
                    <a:pt x="824568" y="2672188"/>
                    <a:pt x="732765" y="2674696"/>
                  </a:cubicBezTo>
                  <a:cubicBezTo>
                    <a:pt x="640963" y="2677203"/>
                    <a:pt x="549072" y="2675901"/>
                    <a:pt x="457666" y="2670839"/>
                  </a:cubicBezTo>
                  <a:cubicBezTo>
                    <a:pt x="366106" y="2665584"/>
                    <a:pt x="274572" y="2656521"/>
                    <a:pt x="183574" y="2643312"/>
                  </a:cubicBezTo>
                  <a:lnTo>
                    <a:pt x="0" y="2607798"/>
                  </a:lnTo>
                  <a:lnTo>
                    <a:pt x="0" y="2356652"/>
                  </a:lnTo>
                  <a:lnTo>
                    <a:pt x="222195" y="2396940"/>
                  </a:lnTo>
                  <a:cubicBezTo>
                    <a:pt x="304990" y="2407980"/>
                    <a:pt x="388511" y="2415283"/>
                    <a:pt x="472364" y="2419092"/>
                  </a:cubicBezTo>
                  <a:cubicBezTo>
                    <a:pt x="640376" y="2427095"/>
                    <a:pt x="808184" y="2421791"/>
                    <a:pt x="974972" y="2402122"/>
                  </a:cubicBezTo>
                  <a:cubicBezTo>
                    <a:pt x="1141658" y="2382358"/>
                    <a:pt x="1306812" y="2349286"/>
                    <a:pt x="1468292" y="2304162"/>
                  </a:cubicBezTo>
                  <a:cubicBezTo>
                    <a:pt x="1629874" y="2259231"/>
                    <a:pt x="1787475" y="2201091"/>
                    <a:pt x="1940176" y="2133695"/>
                  </a:cubicBezTo>
                  <a:cubicBezTo>
                    <a:pt x="2246498" y="2000349"/>
                    <a:pt x="2532507" y="1823520"/>
                    <a:pt x="2783403" y="1609954"/>
                  </a:cubicBezTo>
                  <a:cubicBezTo>
                    <a:pt x="2908442" y="1502833"/>
                    <a:pt x="3024295" y="1385975"/>
                    <a:pt x="3128104" y="1260439"/>
                  </a:cubicBezTo>
                  <a:cubicBezTo>
                    <a:pt x="3232116" y="1135096"/>
                    <a:pt x="3323881" y="1000689"/>
                    <a:pt x="3400639" y="859052"/>
                  </a:cubicBezTo>
                  <a:cubicBezTo>
                    <a:pt x="3477399" y="717510"/>
                    <a:pt x="3541296" y="569316"/>
                    <a:pt x="3585595" y="415336"/>
                  </a:cubicBezTo>
                  <a:cubicBezTo>
                    <a:pt x="3607796" y="338540"/>
                    <a:pt x="3624638" y="260224"/>
                    <a:pt x="3635918" y="181137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3829674-8FAF-4E90-9FB7-C6CE17839B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05" y="-1"/>
              <a:ext cx="3832270" cy="2876136"/>
            </a:xfrm>
            <a:custGeom>
              <a:avLst/>
              <a:gdLst>
                <a:gd name="connsiteX0" fmla="*/ 3800718 w 3832270"/>
                <a:gd name="connsiteY0" fmla="*/ 0 h 2876136"/>
                <a:gd name="connsiteX1" fmla="*/ 3832270 w 3832270"/>
                <a:gd name="connsiteY1" fmla="*/ 0 h 2876136"/>
                <a:gd name="connsiteX2" fmla="*/ 3824562 w 3832270"/>
                <a:gd name="connsiteY2" fmla="*/ 143769 h 2876136"/>
                <a:gd name="connsiteX3" fmla="*/ 3628155 w 3832270"/>
                <a:gd name="connsiteY3" fmla="*/ 922055 h 2876136"/>
                <a:gd name="connsiteX4" fmla="*/ 3514853 w 3832270"/>
                <a:gd name="connsiteY4" fmla="*/ 1169078 h 2876136"/>
                <a:gd name="connsiteX5" fmla="*/ 3379198 w 3832270"/>
                <a:gd name="connsiteY5" fmla="*/ 1407037 h 2876136"/>
                <a:gd name="connsiteX6" fmla="*/ 3043787 w 3832270"/>
                <a:gd name="connsiteY6" fmla="*/ 1848342 h 2876136"/>
                <a:gd name="connsiteX7" fmla="*/ 2845661 w 3832270"/>
                <a:gd name="connsiteY7" fmla="*/ 2047444 h 2876136"/>
                <a:gd name="connsiteX8" fmla="*/ 2793197 w 3832270"/>
                <a:gd name="connsiteY8" fmla="*/ 2094689 h 2876136"/>
                <a:gd name="connsiteX9" fmla="*/ 2739710 w 3832270"/>
                <a:gd name="connsiteY9" fmla="*/ 2140969 h 2876136"/>
                <a:gd name="connsiteX10" fmla="*/ 2629166 w 3832270"/>
                <a:gd name="connsiteY10" fmla="*/ 2229867 h 2876136"/>
                <a:gd name="connsiteX11" fmla="*/ 2145952 w 3832270"/>
                <a:gd name="connsiteY11" fmla="*/ 2535994 h 2876136"/>
                <a:gd name="connsiteX12" fmla="*/ 1034987 w 3832270"/>
                <a:gd name="connsiteY12" fmla="*/ 2863910 h 2876136"/>
                <a:gd name="connsiteX13" fmla="*/ 741909 w 3832270"/>
                <a:gd name="connsiteY13" fmla="*/ 2875939 h 2876136"/>
                <a:gd name="connsiteX14" fmla="*/ 450208 w 3832270"/>
                <a:gd name="connsiteY14" fmla="*/ 2857451 h 2876136"/>
                <a:gd name="connsiteX15" fmla="*/ 22215 w 3832270"/>
                <a:gd name="connsiteY15" fmla="*/ 2775923 h 2876136"/>
                <a:gd name="connsiteX16" fmla="*/ 0 w 3832270"/>
                <a:gd name="connsiteY16" fmla="*/ 2769256 h 2876136"/>
                <a:gd name="connsiteX17" fmla="*/ 0 w 3832270"/>
                <a:gd name="connsiteY17" fmla="*/ 2590612 h 2876136"/>
                <a:gd name="connsiteX18" fmla="*/ 199046 w 3832270"/>
                <a:gd name="connsiteY18" fmla="*/ 2627410 h 2876136"/>
                <a:gd name="connsiteX19" fmla="*/ 468174 w 3832270"/>
                <a:gd name="connsiteY19" fmla="*/ 2649670 h 2876136"/>
                <a:gd name="connsiteX20" fmla="*/ 1003650 w 3832270"/>
                <a:gd name="connsiteY20" fmla="*/ 2622480 h 2876136"/>
                <a:gd name="connsiteX21" fmla="*/ 1266489 w 3832270"/>
                <a:gd name="connsiteY21" fmla="*/ 2573982 h 2876136"/>
                <a:gd name="connsiteX22" fmla="*/ 1524223 w 3832270"/>
                <a:gd name="connsiteY22" fmla="*/ 2504657 h 2876136"/>
                <a:gd name="connsiteX23" fmla="*/ 1775731 w 3832270"/>
                <a:gd name="connsiteY23" fmla="*/ 2416243 h 2876136"/>
                <a:gd name="connsiteX24" fmla="*/ 2019789 w 3832270"/>
                <a:gd name="connsiteY24" fmla="*/ 2309412 h 2876136"/>
                <a:gd name="connsiteX25" fmla="*/ 2482486 w 3832270"/>
                <a:gd name="connsiteY25" fmla="*/ 2046962 h 2876136"/>
                <a:gd name="connsiteX26" fmla="*/ 2591908 w 3832270"/>
                <a:gd name="connsiteY26" fmla="*/ 1971371 h 2876136"/>
                <a:gd name="connsiteX27" fmla="*/ 2645702 w 3832270"/>
                <a:gd name="connsiteY27" fmla="*/ 1932321 h 2876136"/>
                <a:gd name="connsiteX28" fmla="*/ 2698779 w 3832270"/>
                <a:gd name="connsiteY28" fmla="*/ 1892309 h 2876136"/>
                <a:gd name="connsiteX29" fmla="*/ 2903537 w 3832270"/>
                <a:gd name="connsiteY29" fmla="*/ 1722516 h 2876136"/>
                <a:gd name="connsiteX30" fmla="*/ 3269061 w 3832270"/>
                <a:gd name="connsiteY30" fmla="*/ 1337327 h 2876136"/>
                <a:gd name="connsiteX31" fmla="*/ 3424928 w 3832270"/>
                <a:gd name="connsiteY31" fmla="*/ 1122508 h 2876136"/>
                <a:gd name="connsiteX32" fmla="*/ 3557622 w 3832270"/>
                <a:gd name="connsiteY32" fmla="*/ 893226 h 2876136"/>
                <a:gd name="connsiteX33" fmla="*/ 3587019 w 3832270"/>
                <a:gd name="connsiteY33" fmla="*/ 833929 h 2876136"/>
                <a:gd name="connsiteX34" fmla="*/ 3601310 w 3832270"/>
                <a:gd name="connsiteY34" fmla="*/ 804040 h 2876136"/>
                <a:gd name="connsiteX35" fmla="*/ 3614885 w 3832270"/>
                <a:gd name="connsiteY35" fmla="*/ 773861 h 2876136"/>
                <a:gd name="connsiteX36" fmla="*/ 3640812 w 3832270"/>
                <a:gd name="connsiteY36" fmla="*/ 713022 h 2876136"/>
                <a:gd name="connsiteX37" fmla="*/ 3665105 w 3832270"/>
                <a:gd name="connsiteY37" fmla="*/ 651506 h 2876136"/>
                <a:gd name="connsiteX38" fmla="*/ 3744110 w 3832270"/>
                <a:gd name="connsiteY38" fmla="*/ 399567 h 2876136"/>
                <a:gd name="connsiteX39" fmla="*/ 3792123 w 3832270"/>
                <a:gd name="connsiteY39" fmla="*/ 140444 h 287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832270" h="2876136">
                  <a:moveTo>
                    <a:pt x="3800718" y="0"/>
                  </a:moveTo>
                  <a:lnTo>
                    <a:pt x="3832270" y="0"/>
                  </a:lnTo>
                  <a:lnTo>
                    <a:pt x="3824562" y="143769"/>
                  </a:lnTo>
                  <a:cubicBezTo>
                    <a:pt x="3797131" y="409191"/>
                    <a:pt x="3730585" y="671345"/>
                    <a:pt x="3628155" y="922055"/>
                  </a:cubicBezTo>
                  <a:cubicBezTo>
                    <a:pt x="3593858" y="1005553"/>
                    <a:pt x="3556704" y="1088280"/>
                    <a:pt x="3514853" y="1169078"/>
                  </a:cubicBezTo>
                  <a:cubicBezTo>
                    <a:pt x="3473616" y="1250166"/>
                    <a:pt x="3428194" y="1329517"/>
                    <a:pt x="3379198" y="1407037"/>
                  </a:cubicBezTo>
                  <a:cubicBezTo>
                    <a:pt x="3281106" y="1561980"/>
                    <a:pt x="3169132" y="1710174"/>
                    <a:pt x="3043787" y="1848342"/>
                  </a:cubicBezTo>
                  <a:cubicBezTo>
                    <a:pt x="2980806" y="1917184"/>
                    <a:pt x="2915071" y="1984001"/>
                    <a:pt x="2845661" y="2047444"/>
                  </a:cubicBezTo>
                  <a:cubicBezTo>
                    <a:pt x="2828411" y="2063450"/>
                    <a:pt x="2811060" y="2079263"/>
                    <a:pt x="2793197" y="2094689"/>
                  </a:cubicBezTo>
                  <a:cubicBezTo>
                    <a:pt x="2775436" y="2110213"/>
                    <a:pt x="2757982" y="2126025"/>
                    <a:pt x="2739710" y="2140969"/>
                  </a:cubicBezTo>
                  <a:cubicBezTo>
                    <a:pt x="2703576" y="2171341"/>
                    <a:pt x="2666524" y="2200749"/>
                    <a:pt x="2629166" y="2229867"/>
                  </a:cubicBezTo>
                  <a:cubicBezTo>
                    <a:pt x="2479015" y="2345569"/>
                    <a:pt x="2316821" y="2448061"/>
                    <a:pt x="2145952" y="2535994"/>
                  </a:cubicBezTo>
                  <a:cubicBezTo>
                    <a:pt x="1804312" y="2711957"/>
                    <a:pt x="1424600" y="2826982"/>
                    <a:pt x="1034987" y="2863910"/>
                  </a:cubicBezTo>
                  <a:cubicBezTo>
                    <a:pt x="937762" y="2873167"/>
                    <a:pt x="839720" y="2877096"/>
                    <a:pt x="741909" y="2875939"/>
                  </a:cubicBezTo>
                  <a:cubicBezTo>
                    <a:pt x="644097" y="2874782"/>
                    <a:pt x="546515" y="2868539"/>
                    <a:pt x="450208" y="2857451"/>
                  </a:cubicBezTo>
                  <a:cubicBezTo>
                    <a:pt x="305520" y="2840674"/>
                    <a:pt x="162095" y="2813810"/>
                    <a:pt x="22215" y="2775923"/>
                  </a:cubicBezTo>
                  <a:lnTo>
                    <a:pt x="0" y="2769256"/>
                  </a:lnTo>
                  <a:lnTo>
                    <a:pt x="0" y="2590612"/>
                  </a:lnTo>
                  <a:lnTo>
                    <a:pt x="199046" y="2627410"/>
                  </a:lnTo>
                  <a:cubicBezTo>
                    <a:pt x="288321" y="2639209"/>
                    <a:pt x="378197" y="2646537"/>
                    <a:pt x="468174" y="2649670"/>
                  </a:cubicBezTo>
                  <a:cubicBezTo>
                    <a:pt x="648333" y="2656805"/>
                    <a:pt x="826655" y="2647163"/>
                    <a:pt x="1003650" y="2622480"/>
                  </a:cubicBezTo>
                  <a:cubicBezTo>
                    <a:pt x="1091943" y="2609658"/>
                    <a:pt x="1179725" y="2593747"/>
                    <a:pt x="1266489" y="2573982"/>
                  </a:cubicBezTo>
                  <a:cubicBezTo>
                    <a:pt x="1353250" y="2553927"/>
                    <a:pt x="1439298" y="2531076"/>
                    <a:pt x="1524223" y="2504657"/>
                  </a:cubicBezTo>
                  <a:cubicBezTo>
                    <a:pt x="1609149" y="2478336"/>
                    <a:pt x="1693052" y="2448833"/>
                    <a:pt x="1775731" y="2416243"/>
                  </a:cubicBezTo>
                  <a:cubicBezTo>
                    <a:pt x="1858309" y="2383557"/>
                    <a:pt x="1939764" y="2347882"/>
                    <a:pt x="2019789" y="2309412"/>
                  </a:cubicBezTo>
                  <a:cubicBezTo>
                    <a:pt x="2179839" y="2232567"/>
                    <a:pt x="2334583" y="2144923"/>
                    <a:pt x="2482486" y="2046962"/>
                  </a:cubicBezTo>
                  <a:cubicBezTo>
                    <a:pt x="2519334" y="2022376"/>
                    <a:pt x="2556081" y="1997403"/>
                    <a:pt x="2591908" y="1971371"/>
                  </a:cubicBezTo>
                  <a:cubicBezTo>
                    <a:pt x="2610077" y="1958644"/>
                    <a:pt x="2627838" y="1945434"/>
                    <a:pt x="2645702" y="1932321"/>
                  </a:cubicBezTo>
                  <a:cubicBezTo>
                    <a:pt x="2663666" y="1919305"/>
                    <a:pt x="2681325" y="1905903"/>
                    <a:pt x="2698779" y="1892309"/>
                  </a:cubicBezTo>
                  <a:cubicBezTo>
                    <a:pt x="2768903" y="1838025"/>
                    <a:pt x="2837496" y="1781717"/>
                    <a:pt x="2903537" y="1722516"/>
                  </a:cubicBezTo>
                  <a:cubicBezTo>
                    <a:pt x="3035926" y="1604501"/>
                    <a:pt x="3158720" y="1475784"/>
                    <a:pt x="3269061" y="1337327"/>
                  </a:cubicBezTo>
                  <a:cubicBezTo>
                    <a:pt x="3324182" y="1268099"/>
                    <a:pt x="3376341" y="1196461"/>
                    <a:pt x="3424928" y="1122508"/>
                  </a:cubicBezTo>
                  <a:cubicBezTo>
                    <a:pt x="3472697" y="1048170"/>
                    <a:pt x="3517814" y="972000"/>
                    <a:pt x="3557622" y="893226"/>
                  </a:cubicBezTo>
                  <a:cubicBezTo>
                    <a:pt x="3567931" y="873654"/>
                    <a:pt x="3577526" y="853791"/>
                    <a:pt x="3587019" y="833929"/>
                  </a:cubicBezTo>
                  <a:lnTo>
                    <a:pt x="3601310" y="804040"/>
                  </a:lnTo>
                  <a:lnTo>
                    <a:pt x="3614885" y="773861"/>
                  </a:lnTo>
                  <a:cubicBezTo>
                    <a:pt x="3623766" y="753709"/>
                    <a:pt x="3632748" y="733559"/>
                    <a:pt x="3640812" y="713022"/>
                  </a:cubicBezTo>
                  <a:cubicBezTo>
                    <a:pt x="3648876" y="692485"/>
                    <a:pt x="3657756" y="672236"/>
                    <a:pt x="3665105" y="651506"/>
                  </a:cubicBezTo>
                  <a:cubicBezTo>
                    <a:pt x="3696544" y="569166"/>
                    <a:pt x="3723185" y="485089"/>
                    <a:pt x="3744110" y="399567"/>
                  </a:cubicBezTo>
                  <a:cubicBezTo>
                    <a:pt x="3765341" y="314238"/>
                    <a:pt x="3781392" y="227654"/>
                    <a:pt x="3792123" y="140444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663770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1B15ED52-F352-441B-82BF-E0EA34836D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B2E3793-BFE6-45A2-9B7B-E18844431C9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-1" y="-1"/>
            <a:ext cx="12191998" cy="1590742"/>
          </a:xfrm>
          <a:prstGeom prst="rect">
            <a:avLst/>
          </a:prstGeom>
          <a:gradFill>
            <a:gsLst>
              <a:gs pos="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C4C4868-CB8F-4AF9-9CDB-8108F2C19B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3" y="0"/>
            <a:ext cx="8115306" cy="1590742"/>
          </a:xfrm>
          <a:prstGeom prst="rect">
            <a:avLst/>
          </a:prstGeom>
          <a:gradFill>
            <a:gsLst>
              <a:gs pos="20000">
                <a:schemeClr val="accent1">
                  <a:alpha val="0"/>
                </a:schemeClr>
              </a:gs>
              <a:gs pos="100000">
                <a:schemeClr val="accent1">
                  <a:lumMod val="50000"/>
                  <a:alpha val="55000"/>
                </a:schemeClr>
              </a:gs>
            </a:gsLst>
            <a:lin ang="13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375E0459-6403-40CD-989D-56A4407CA1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8115299" y="-1"/>
            <a:ext cx="4076698" cy="1590742"/>
          </a:xfrm>
          <a:prstGeom prst="rect">
            <a:avLst/>
          </a:prstGeom>
          <a:gradFill>
            <a:gsLst>
              <a:gs pos="0">
                <a:schemeClr val="accent1">
                  <a:alpha val="66000"/>
                </a:schemeClr>
              </a:gs>
              <a:gs pos="100000">
                <a:srgbClr val="000000">
                  <a:alpha val="30000"/>
                </a:srgbClr>
              </a:gs>
            </a:gsLst>
            <a:lin ang="13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3E5B1A8-3AC9-4BD1-9BBC-78CA94F2D1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9350" y="-1"/>
            <a:ext cx="11732646" cy="1597433"/>
          </a:xfrm>
          <a:prstGeom prst="rect">
            <a:avLst/>
          </a:prstGeom>
          <a:gradFill>
            <a:gsLst>
              <a:gs pos="50000">
                <a:srgbClr val="000000">
                  <a:alpha val="0"/>
                </a:srgbClr>
              </a:gs>
              <a:gs pos="99000">
                <a:schemeClr val="accent1">
                  <a:lumMod val="50000"/>
                  <a:alpha val="52000"/>
                </a:schemeClr>
              </a:gs>
            </a:gsLst>
            <a:lin ang="16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660AE9-C8CB-4BE8-53DB-7C82977D9D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71599" y="294538"/>
            <a:ext cx="9895951" cy="1033669"/>
          </a:xfrm>
        </p:spPr>
        <p:txBody>
          <a:bodyPr>
            <a:normAutofit/>
          </a:bodyPr>
          <a:lstStyle/>
          <a:p>
            <a:r>
              <a:rPr lang="en-GB" sz="3400" b="1">
                <a:solidFill>
                  <a:srgbClr val="FFFFFF"/>
                </a:solidFill>
                <a:latin typeface="Aptos"/>
              </a:rPr>
              <a:t>How Do Free Radicals Harm the Cardiovascular System?</a:t>
            </a:r>
            <a:endParaRPr lang="en-US" sz="3400">
              <a:solidFill>
                <a:srgbClr val="FFFFFF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3C100FD-3D32-65A9-EC1C-BAA1823B46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71599" y="2318197"/>
            <a:ext cx="9724031" cy="3683358"/>
          </a:xfrm>
        </p:spPr>
        <p:txBody>
          <a:bodyPr vert="horz" lIns="91440" tIns="45720" rIns="91440" bIns="45720" rtlCol="0" anchor="ctr">
            <a:normAutofit/>
          </a:bodyPr>
          <a:lstStyle/>
          <a:p>
            <a:endParaRPr lang="en-GB" sz="1600" b="1"/>
          </a:p>
          <a:p>
            <a:r>
              <a:rPr lang="en-GB" sz="1600">
                <a:ea typeface="+mn-lt"/>
                <a:cs typeface="+mn-lt"/>
              </a:rPr>
              <a:t>Free radicals </a:t>
            </a:r>
            <a:r>
              <a:rPr lang="en-GB" sz="1600" b="1">
                <a:ea typeface="+mn-lt"/>
                <a:cs typeface="+mn-lt"/>
              </a:rPr>
              <a:t>damage the endothelium</a:t>
            </a:r>
            <a:r>
              <a:rPr lang="en-GB" sz="1600">
                <a:ea typeface="+mn-lt"/>
                <a:cs typeface="+mn-lt"/>
              </a:rPr>
              <a:t> of arteries</a:t>
            </a:r>
            <a:endParaRPr lang="en-GB" sz="1600"/>
          </a:p>
          <a:p>
            <a:r>
              <a:rPr lang="en-GB" sz="1600">
                <a:ea typeface="+mn-lt"/>
                <a:cs typeface="+mn-lt"/>
              </a:rPr>
              <a:t>This damage can </a:t>
            </a:r>
            <a:r>
              <a:rPr lang="en-GB" sz="1600" b="1">
                <a:ea typeface="+mn-lt"/>
                <a:cs typeface="+mn-lt"/>
              </a:rPr>
              <a:t>trigger atherosclerosis</a:t>
            </a:r>
            <a:endParaRPr lang="en-GB" sz="1600"/>
          </a:p>
          <a:p>
            <a:r>
              <a:rPr lang="en-GB" sz="1600">
                <a:ea typeface="+mn-lt"/>
                <a:cs typeface="+mn-lt"/>
              </a:rPr>
              <a:t>Promotes </a:t>
            </a:r>
            <a:r>
              <a:rPr lang="en-GB" sz="1600" b="1">
                <a:ea typeface="+mn-lt"/>
                <a:cs typeface="+mn-lt"/>
              </a:rPr>
              <a:t>LDL oxidation</a:t>
            </a:r>
            <a:r>
              <a:rPr lang="en-GB" sz="1600">
                <a:ea typeface="+mn-lt"/>
                <a:cs typeface="+mn-lt"/>
              </a:rPr>
              <a:t>, making it more likely to form plaque</a:t>
            </a:r>
            <a:endParaRPr lang="en-GB" sz="1600"/>
          </a:p>
          <a:p>
            <a:endParaRPr lang="en-GB" sz="1600"/>
          </a:p>
          <a:p>
            <a:r>
              <a:rPr lang="en-GB" sz="1600" b="1"/>
              <a:t>How Antioxidants Help</a:t>
            </a:r>
            <a:endParaRPr lang="en-GB" sz="1600"/>
          </a:p>
          <a:p>
            <a:r>
              <a:rPr lang="en-GB" sz="1600" b="1">
                <a:ea typeface="+mn-lt"/>
                <a:cs typeface="+mn-lt"/>
              </a:rPr>
              <a:t>Prevent oxidative damage</a:t>
            </a:r>
            <a:r>
              <a:rPr lang="en-GB" sz="1600">
                <a:ea typeface="+mn-lt"/>
                <a:cs typeface="+mn-lt"/>
              </a:rPr>
              <a:t> to blood vessels</a:t>
            </a:r>
            <a:endParaRPr lang="en-GB" sz="1600"/>
          </a:p>
          <a:p>
            <a:r>
              <a:rPr lang="en-GB" sz="1600" b="1">
                <a:ea typeface="+mn-lt"/>
                <a:cs typeface="+mn-lt"/>
              </a:rPr>
              <a:t>Protect LDL from oxidation</a:t>
            </a:r>
            <a:endParaRPr lang="en-GB" sz="1600"/>
          </a:p>
          <a:p>
            <a:r>
              <a:rPr lang="en-GB" sz="1600">
                <a:ea typeface="+mn-lt"/>
                <a:cs typeface="+mn-lt"/>
              </a:rPr>
              <a:t>Help maintain </a:t>
            </a:r>
            <a:r>
              <a:rPr lang="en-GB" sz="1600" b="1">
                <a:ea typeface="+mn-lt"/>
                <a:cs typeface="+mn-lt"/>
              </a:rPr>
              <a:t>healthy arteries</a:t>
            </a:r>
            <a:r>
              <a:rPr lang="en-GB" sz="1600">
                <a:ea typeface="+mn-lt"/>
                <a:cs typeface="+mn-lt"/>
              </a:rPr>
              <a:t> and reduce risk of:</a:t>
            </a:r>
            <a:endParaRPr lang="en-GB" sz="1600"/>
          </a:p>
          <a:p>
            <a:pPr lvl="1"/>
            <a:r>
              <a:rPr lang="en-GB" sz="1600" b="1">
                <a:ea typeface="+mn-lt"/>
                <a:cs typeface="+mn-lt"/>
              </a:rPr>
              <a:t>Heart attack</a:t>
            </a:r>
            <a:endParaRPr lang="en-GB" sz="1600"/>
          </a:p>
          <a:p>
            <a:pPr lvl="1"/>
            <a:r>
              <a:rPr lang="en-GB" sz="1600" b="1">
                <a:ea typeface="+mn-lt"/>
                <a:cs typeface="+mn-lt"/>
              </a:rPr>
              <a:t>Stroke</a:t>
            </a:r>
            <a:endParaRPr lang="en-GB" sz="1600"/>
          </a:p>
          <a:p>
            <a:endParaRPr lang="en-GB" sz="1600"/>
          </a:p>
          <a:p>
            <a:endParaRPr lang="en-GB" sz="1600"/>
          </a:p>
        </p:txBody>
      </p:sp>
    </p:spTree>
    <p:extLst>
      <p:ext uri="{BB962C8B-B14F-4D97-AF65-F5344CB8AC3E}">
        <p14:creationId xmlns:p14="http://schemas.microsoft.com/office/powerpoint/2010/main" val="262419945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">
            <a:extLst>
              <a:ext uri="{FF2B5EF4-FFF2-40B4-BE49-F238E27FC236}">
                <a16:creationId xmlns:a16="http://schemas.microsoft.com/office/drawing/2014/main" id="{C0763A76-9F1C-4FC5-82B7-DD475DA461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-1" y="0"/>
            <a:ext cx="1219199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E81BF4F6-F2CF-4984-9D14-D6966D92F9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8522446" cy="2285999"/>
          </a:xfrm>
          <a:prstGeom prst="rect">
            <a:avLst/>
          </a:prstGeom>
          <a:ln>
            <a:noFill/>
          </a:ln>
          <a:effectLst>
            <a:outerShdw blurRad="596900" dist="304800" dir="7140000" sx="90000" sy="90000" algn="t" rotWithShape="0">
              <a:srgbClr val="0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CA3430C-6A7D-0830-A937-4488644FAF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97" y="134536"/>
            <a:ext cx="6099017" cy="790634"/>
          </a:xfrm>
        </p:spPr>
        <p:txBody>
          <a:bodyPr anchor="ctr">
            <a:normAutofit fontScale="90000"/>
          </a:bodyPr>
          <a:lstStyle/>
          <a:p>
            <a:r>
              <a:rPr lang="en-GB" sz="3700" dirty="0">
                <a:ea typeface="+mj-lt"/>
                <a:cs typeface="+mj-lt"/>
              </a:rPr>
              <a:t>Controlling Blood Pressure to Reduce CVD Risk</a:t>
            </a:r>
            <a:endParaRPr lang="en-US" sz="37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2F98D31-CD0F-76C0-71F5-40772D935D6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03010" y="1147313"/>
            <a:ext cx="4646905" cy="5582846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 sz="1400" dirty="0">
                <a:solidFill>
                  <a:srgbClr val="FF0000"/>
                </a:solidFill>
                <a:ea typeface="+mn-lt"/>
                <a:cs typeface="+mn-lt"/>
              </a:rPr>
              <a:t>Types of Antihypertensive Drugs</a:t>
            </a:r>
            <a:endParaRPr lang="en-GB" sz="1400">
              <a:solidFill>
                <a:srgbClr val="FF0000"/>
              </a:solidFill>
              <a:ea typeface="+mn-lt"/>
              <a:cs typeface="+mn-lt"/>
            </a:endParaRPr>
          </a:p>
          <a:p>
            <a:r>
              <a:rPr lang="en-GB" sz="1400" b="1" dirty="0"/>
              <a:t>1. Diuretics ("Water Pills")</a:t>
            </a:r>
            <a:endParaRPr lang="en-GB" sz="1400" dirty="0"/>
          </a:p>
          <a:p>
            <a:r>
              <a:rPr lang="en-GB" sz="1400" dirty="0">
                <a:ea typeface="+mn-lt"/>
                <a:cs typeface="+mn-lt"/>
              </a:rPr>
              <a:t>Increase </a:t>
            </a:r>
            <a:r>
              <a:rPr lang="en-GB" sz="1400" b="1" dirty="0">
                <a:ea typeface="+mn-lt"/>
                <a:cs typeface="+mn-lt"/>
              </a:rPr>
              <a:t>urine output</a:t>
            </a:r>
            <a:r>
              <a:rPr lang="en-GB" sz="1400" dirty="0">
                <a:ea typeface="+mn-lt"/>
                <a:cs typeface="+mn-lt"/>
              </a:rPr>
              <a:t> → reduce blood volume</a:t>
            </a:r>
            <a:endParaRPr lang="en-GB" sz="1400" dirty="0"/>
          </a:p>
          <a:p>
            <a:r>
              <a:rPr lang="en-GB" sz="1400" dirty="0">
                <a:ea typeface="+mn-lt"/>
                <a:cs typeface="+mn-lt"/>
              </a:rPr>
              <a:t>Lowers </a:t>
            </a:r>
            <a:r>
              <a:rPr lang="en-GB" sz="1400" b="1" dirty="0">
                <a:ea typeface="+mn-lt"/>
                <a:cs typeface="+mn-lt"/>
              </a:rPr>
              <a:t>blood pressure</a:t>
            </a:r>
            <a:endParaRPr lang="en-GB" sz="1400" dirty="0"/>
          </a:p>
          <a:p>
            <a:r>
              <a:rPr lang="en-GB" sz="1400" dirty="0">
                <a:ea typeface="+mn-lt"/>
                <a:cs typeface="+mn-lt"/>
              </a:rPr>
              <a:t>Often first-line treatment</a:t>
            </a:r>
            <a:endParaRPr lang="en-GB" sz="1400" dirty="0"/>
          </a:p>
          <a:p>
            <a:br>
              <a:rPr lang="en-US" sz="1000" dirty="0"/>
            </a:br>
            <a:endParaRPr lang="en-US" sz="1400"/>
          </a:p>
          <a:p>
            <a:r>
              <a:rPr lang="en-GB" sz="1400" dirty="0"/>
              <a:t>🛡️ </a:t>
            </a:r>
            <a:r>
              <a:rPr lang="en-GB" sz="1400" b="1" dirty="0"/>
              <a:t>2. Beta Blockers</a:t>
            </a:r>
            <a:endParaRPr lang="en-GB" sz="1400" dirty="0"/>
          </a:p>
          <a:p>
            <a:r>
              <a:rPr lang="en-GB" sz="1400" dirty="0">
                <a:ea typeface="+mn-lt"/>
                <a:cs typeface="+mn-lt"/>
              </a:rPr>
              <a:t>Block effects of </a:t>
            </a:r>
            <a:r>
              <a:rPr lang="en-GB" sz="1400" b="1" dirty="0">
                <a:ea typeface="+mn-lt"/>
                <a:cs typeface="+mn-lt"/>
              </a:rPr>
              <a:t>adrenaline</a:t>
            </a:r>
            <a:endParaRPr lang="en-GB" sz="1400" dirty="0"/>
          </a:p>
          <a:p>
            <a:r>
              <a:rPr lang="en-GB" sz="1400" dirty="0">
                <a:ea typeface="+mn-lt"/>
                <a:cs typeface="+mn-lt"/>
              </a:rPr>
              <a:t>Slow </a:t>
            </a:r>
            <a:r>
              <a:rPr lang="en-GB" sz="1400" b="1" dirty="0">
                <a:ea typeface="+mn-lt"/>
                <a:cs typeface="+mn-lt"/>
              </a:rPr>
              <a:t>heart rate</a:t>
            </a:r>
            <a:r>
              <a:rPr lang="en-GB" sz="1400" dirty="0">
                <a:ea typeface="+mn-lt"/>
                <a:cs typeface="+mn-lt"/>
              </a:rPr>
              <a:t> and reduce </a:t>
            </a:r>
            <a:r>
              <a:rPr lang="en-GB" sz="1400" b="1" dirty="0">
                <a:ea typeface="+mn-lt"/>
                <a:cs typeface="+mn-lt"/>
              </a:rPr>
              <a:t>cardiac output</a:t>
            </a:r>
            <a:endParaRPr lang="en-GB" sz="1400" dirty="0"/>
          </a:p>
          <a:p>
            <a:r>
              <a:rPr lang="en-GB" sz="1400" dirty="0">
                <a:ea typeface="+mn-lt"/>
                <a:cs typeface="+mn-lt"/>
              </a:rPr>
              <a:t>Useful after heart attacks</a:t>
            </a:r>
            <a:endParaRPr lang="en-GB" sz="1400" dirty="0"/>
          </a:p>
          <a:p>
            <a:br>
              <a:rPr lang="en-US" sz="1000" dirty="0"/>
            </a:br>
            <a:endParaRPr lang="en-US" sz="1400"/>
          </a:p>
          <a:p>
            <a:r>
              <a:rPr lang="en-GB" sz="1400" dirty="0"/>
              <a:t>🌙 </a:t>
            </a:r>
            <a:r>
              <a:rPr lang="en-GB" sz="1400" b="1" dirty="0"/>
              <a:t>3. Sympathetic Nerve Inhibitors</a:t>
            </a:r>
            <a:endParaRPr lang="en-GB" sz="1400" dirty="0"/>
          </a:p>
          <a:p>
            <a:r>
              <a:rPr lang="en-GB" sz="1400" dirty="0">
                <a:ea typeface="+mn-lt"/>
                <a:cs typeface="+mn-lt"/>
              </a:rPr>
              <a:t>Reduce nerve signals that </a:t>
            </a:r>
            <a:r>
              <a:rPr lang="en-GB" sz="1400" b="1" dirty="0">
                <a:ea typeface="+mn-lt"/>
                <a:cs typeface="+mn-lt"/>
              </a:rPr>
              <a:t>constrict blood vessels</a:t>
            </a:r>
            <a:endParaRPr lang="en-GB" sz="1400" dirty="0"/>
          </a:p>
          <a:p>
            <a:r>
              <a:rPr lang="en-GB" sz="1400" dirty="0">
                <a:ea typeface="+mn-lt"/>
                <a:cs typeface="+mn-lt"/>
              </a:rPr>
              <a:t>Cause </a:t>
            </a:r>
            <a:r>
              <a:rPr lang="en-GB" sz="1400" b="1" dirty="0">
                <a:ea typeface="+mn-lt"/>
                <a:cs typeface="+mn-lt"/>
              </a:rPr>
              <a:t>vasodilation</a:t>
            </a:r>
            <a:r>
              <a:rPr lang="en-GB" sz="1400" dirty="0">
                <a:ea typeface="+mn-lt"/>
                <a:cs typeface="+mn-lt"/>
              </a:rPr>
              <a:t> → lowers resistance to blood flow</a:t>
            </a:r>
            <a:endParaRPr lang="en-GB" sz="1400" dirty="0"/>
          </a:p>
          <a:p>
            <a:pPr lvl="1">
              <a:buFont typeface="Courier New" panose="020B0604020202020204" pitchFamily="34" charset="0"/>
              <a:buChar char="o"/>
            </a:pPr>
            <a:endParaRPr lang="en-GB" sz="1000"/>
          </a:p>
        </p:txBody>
      </p:sp>
      <p:pic>
        <p:nvPicPr>
          <p:cNvPr id="5" name="Picture 4" descr="Assorted pills and tablets">
            <a:extLst>
              <a:ext uri="{FF2B5EF4-FFF2-40B4-BE49-F238E27FC236}">
                <a16:creationId xmlns:a16="http://schemas.microsoft.com/office/drawing/2014/main" id="{7FEA6FBB-7932-B4E4-80DB-C79ACB158E5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4149" r="16538" b="-3"/>
          <a:stretch>
            <a:fillRect/>
          </a:stretch>
        </p:blipFill>
        <p:spPr>
          <a:xfrm>
            <a:off x="6096000" y="1"/>
            <a:ext cx="6102825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88638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1BB867FF-FC45-48F7-8104-F89BE54909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8BB56887-D0D5-4F0C-9E19-7247EB83C8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0208695" y="1"/>
            <a:ext cx="1135066" cy="477997"/>
          </a:xfrm>
          <a:custGeom>
            <a:avLst/>
            <a:gdLst>
              <a:gd name="connsiteX0" fmla="*/ 0 w 1135066"/>
              <a:gd name="connsiteY0" fmla="*/ 0 h 477997"/>
              <a:gd name="connsiteX1" fmla="*/ 1135066 w 1135066"/>
              <a:gd name="connsiteY1" fmla="*/ 0 h 477997"/>
              <a:gd name="connsiteX2" fmla="*/ 1133370 w 1135066"/>
              <a:gd name="connsiteY2" fmla="*/ 16827 h 477997"/>
              <a:gd name="connsiteX3" fmla="*/ 567533 w 1135066"/>
              <a:gd name="connsiteY3" fmla="*/ 477997 h 477997"/>
              <a:gd name="connsiteX4" fmla="*/ 1696 w 1135066"/>
              <a:gd name="connsiteY4" fmla="*/ 16827 h 477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35066" h="477997">
                <a:moveTo>
                  <a:pt x="0" y="0"/>
                </a:moveTo>
                <a:lnTo>
                  <a:pt x="1135066" y="0"/>
                </a:lnTo>
                <a:lnTo>
                  <a:pt x="1133370" y="16827"/>
                </a:lnTo>
                <a:cubicBezTo>
                  <a:pt x="1079514" y="280016"/>
                  <a:pt x="846644" y="477997"/>
                  <a:pt x="567533" y="477997"/>
                </a:cubicBezTo>
                <a:cubicBezTo>
                  <a:pt x="288422" y="477997"/>
                  <a:pt x="55552" y="280016"/>
                  <a:pt x="1696" y="1682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5C0F015-A40D-8DF6-B9E0-ECF19E726C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r>
              <a:rPr lang="en-GB" dirty="0">
                <a:ea typeface="+mj-lt"/>
                <a:cs typeface="+mj-lt"/>
              </a:rPr>
              <a:t>Statins</a:t>
            </a:r>
            <a:endParaRPr lang="en-US" dirty="0"/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V="1">
            <a:off x="555710" y="2183223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2E17AD5-5E33-7849-D52F-AA4DB0E0345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</p:spPr>
        <p:txBody>
          <a:bodyPr vert="horz" lIns="91440" tIns="45720" rIns="91440" bIns="45720" rtlCol="0" anchor="t">
            <a:normAutofit fontScale="85000" lnSpcReduction="20000"/>
          </a:bodyPr>
          <a:lstStyle/>
          <a:p>
            <a:r>
              <a:rPr lang="en-GB" sz="1900" b="1" dirty="0"/>
              <a:t>What Are Statins?</a:t>
            </a:r>
            <a:endParaRPr lang="en-GB" sz="1900" dirty="0"/>
          </a:p>
          <a:p>
            <a:r>
              <a:rPr lang="en-GB" sz="1900" b="1" dirty="0">
                <a:ea typeface="+mn-lt"/>
                <a:cs typeface="+mn-lt"/>
              </a:rPr>
              <a:t>Drugs used to lower blood cholesterol levels</a:t>
            </a:r>
            <a:r>
              <a:rPr lang="en-GB" sz="1900" dirty="0">
                <a:ea typeface="+mn-lt"/>
                <a:cs typeface="+mn-lt"/>
              </a:rPr>
              <a:t>, especially </a:t>
            </a:r>
            <a:r>
              <a:rPr lang="en-GB" sz="1900" b="1" dirty="0">
                <a:ea typeface="+mn-lt"/>
                <a:cs typeface="+mn-lt"/>
              </a:rPr>
              <a:t>LDL (bad cholesterol)</a:t>
            </a:r>
            <a:endParaRPr lang="en-GB" sz="1900" dirty="0"/>
          </a:p>
          <a:p>
            <a:r>
              <a:rPr lang="en-GB" sz="1900" dirty="0">
                <a:ea typeface="+mn-lt"/>
                <a:cs typeface="+mn-lt"/>
              </a:rPr>
              <a:t>Commonly prescribed to </a:t>
            </a:r>
            <a:r>
              <a:rPr lang="en-GB" sz="1900" b="1" dirty="0">
                <a:ea typeface="+mn-lt"/>
                <a:cs typeface="+mn-lt"/>
              </a:rPr>
              <a:t>prevent cardiovascular disease (CVD)</a:t>
            </a:r>
            <a:endParaRPr lang="en-GB" sz="1900" dirty="0"/>
          </a:p>
          <a:p>
            <a:br>
              <a:rPr lang="en-US" sz="1100" dirty="0"/>
            </a:br>
            <a:endParaRPr lang="en-US" sz="1900"/>
          </a:p>
          <a:p>
            <a:r>
              <a:rPr lang="en-GB" sz="1900" dirty="0"/>
              <a:t>⚙️ </a:t>
            </a:r>
            <a:r>
              <a:rPr lang="en-GB" sz="1900" b="1" dirty="0"/>
              <a:t>How Do They Work?</a:t>
            </a:r>
            <a:endParaRPr lang="en-GB" sz="1900" dirty="0"/>
          </a:p>
          <a:p>
            <a:r>
              <a:rPr lang="en-GB" sz="1900" b="1" dirty="0">
                <a:ea typeface="+mn-lt"/>
                <a:cs typeface="+mn-lt"/>
              </a:rPr>
              <a:t>Inhibit</a:t>
            </a:r>
            <a:r>
              <a:rPr lang="en-GB" sz="1900" dirty="0">
                <a:ea typeface="+mn-lt"/>
                <a:cs typeface="+mn-lt"/>
              </a:rPr>
              <a:t> an enzyme in the liver called </a:t>
            </a:r>
            <a:r>
              <a:rPr lang="en-GB" sz="1900" b="1" dirty="0">
                <a:ea typeface="+mn-lt"/>
                <a:cs typeface="+mn-lt"/>
              </a:rPr>
              <a:t>HMG-CoA reductase</a:t>
            </a:r>
            <a:endParaRPr lang="en-GB" sz="1900" dirty="0"/>
          </a:p>
          <a:p>
            <a:r>
              <a:rPr lang="en-GB" sz="1900" dirty="0">
                <a:ea typeface="+mn-lt"/>
                <a:cs typeface="+mn-lt"/>
              </a:rPr>
              <a:t>This enzyme is needed to make </a:t>
            </a:r>
            <a:r>
              <a:rPr lang="en-GB" sz="1900" b="1" dirty="0">
                <a:ea typeface="+mn-lt"/>
                <a:cs typeface="+mn-lt"/>
              </a:rPr>
              <a:t>cholesterol</a:t>
            </a:r>
            <a:endParaRPr lang="en-GB" sz="1900" dirty="0"/>
          </a:p>
          <a:p>
            <a:r>
              <a:rPr lang="en-GB" sz="1900" dirty="0">
                <a:ea typeface="+mn-lt"/>
                <a:cs typeface="+mn-lt"/>
              </a:rPr>
              <a:t>Liver then </a:t>
            </a:r>
            <a:r>
              <a:rPr lang="en-GB" sz="1900" b="1" dirty="0">
                <a:ea typeface="+mn-lt"/>
                <a:cs typeface="+mn-lt"/>
              </a:rPr>
              <a:t>removes LDL from the blood</a:t>
            </a:r>
            <a:r>
              <a:rPr lang="en-GB" sz="1900" dirty="0">
                <a:ea typeface="+mn-lt"/>
                <a:cs typeface="+mn-lt"/>
              </a:rPr>
              <a:t> to compensate</a:t>
            </a:r>
            <a:endParaRPr lang="en-GB" sz="1900" dirty="0"/>
          </a:p>
          <a:p>
            <a:endParaRPr lang="en-GB" sz="1900" dirty="0"/>
          </a:p>
          <a:p>
            <a:r>
              <a:rPr lang="en-GB" sz="1900" b="1" dirty="0"/>
              <a:t>Possible Side Effects</a:t>
            </a:r>
            <a:endParaRPr lang="en-GB" sz="1900" dirty="0"/>
          </a:p>
          <a:p>
            <a:r>
              <a:rPr lang="en-GB" sz="1900" dirty="0">
                <a:ea typeface="+mn-lt"/>
                <a:cs typeface="+mn-lt"/>
              </a:rPr>
              <a:t>Muscle pain or weakness</a:t>
            </a:r>
            <a:endParaRPr lang="en-GB" sz="1900" dirty="0"/>
          </a:p>
          <a:p>
            <a:r>
              <a:rPr lang="en-GB" sz="1900" dirty="0">
                <a:ea typeface="+mn-lt"/>
                <a:cs typeface="+mn-lt"/>
              </a:rPr>
              <a:t>Liver damage (rare)</a:t>
            </a:r>
            <a:endParaRPr lang="en-GB" sz="1900" dirty="0"/>
          </a:p>
          <a:p>
            <a:r>
              <a:rPr lang="en-GB" sz="1900" dirty="0">
                <a:ea typeface="+mn-lt"/>
                <a:cs typeface="+mn-lt"/>
              </a:rPr>
              <a:t>Digestive problems</a:t>
            </a:r>
            <a:endParaRPr lang="en-GB" sz="1900" dirty="0"/>
          </a:p>
          <a:p>
            <a:r>
              <a:rPr lang="en-GB" sz="1900" dirty="0">
                <a:ea typeface="+mn-lt"/>
                <a:cs typeface="+mn-lt"/>
              </a:rPr>
              <a:t>Increased risk of diabetes (in some people)</a:t>
            </a:r>
            <a:endParaRPr lang="en-GB" sz="1200"/>
          </a:p>
          <a:p>
            <a:endParaRPr lang="en-GB" sz="1100"/>
          </a:p>
          <a:p>
            <a:endParaRPr lang="en-GB" sz="1100"/>
          </a:p>
        </p:txBody>
      </p:sp>
    </p:spTree>
    <p:extLst>
      <p:ext uri="{BB962C8B-B14F-4D97-AF65-F5344CB8AC3E}">
        <p14:creationId xmlns:p14="http://schemas.microsoft.com/office/powerpoint/2010/main" val="57723053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1D6A53-B3CA-9BCB-D62B-512B05FCC9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>
                <a:ea typeface="+mj-lt"/>
                <a:cs typeface="+mj-lt"/>
              </a:rPr>
              <a:t>Anticoagulants &amp; Platelet Inhibitory Drugs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61375AC-984A-66FE-110D-3C3554CBF96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 anchor="t">
            <a:normAutofit fontScale="92500" lnSpcReduction="20000"/>
          </a:bodyPr>
          <a:lstStyle/>
          <a:p>
            <a:r>
              <a:rPr lang="en-GB" b="1"/>
              <a:t>1. Anticoagulants</a:t>
            </a:r>
            <a:endParaRPr lang="en-GB"/>
          </a:p>
          <a:p>
            <a:r>
              <a:rPr lang="en-GB">
                <a:ea typeface="+mn-lt"/>
                <a:cs typeface="+mn-lt"/>
              </a:rPr>
              <a:t>Prevent formation of </a:t>
            </a:r>
            <a:r>
              <a:rPr lang="en-GB" b="1">
                <a:ea typeface="+mn-lt"/>
                <a:cs typeface="+mn-lt"/>
              </a:rPr>
              <a:t>blood clots</a:t>
            </a:r>
            <a:r>
              <a:rPr lang="en-GB">
                <a:ea typeface="+mn-lt"/>
                <a:cs typeface="+mn-lt"/>
              </a:rPr>
              <a:t> by interfering with the </a:t>
            </a:r>
            <a:r>
              <a:rPr lang="en-GB" b="1">
                <a:ea typeface="+mn-lt"/>
                <a:cs typeface="+mn-lt"/>
              </a:rPr>
              <a:t>clotting cascade</a:t>
            </a:r>
            <a:endParaRPr lang="en-GB"/>
          </a:p>
          <a:p>
            <a:r>
              <a:rPr lang="en-GB">
                <a:ea typeface="+mn-lt"/>
                <a:cs typeface="+mn-lt"/>
              </a:rPr>
              <a:t>Common drugs:</a:t>
            </a:r>
            <a:endParaRPr lang="en-GB"/>
          </a:p>
          <a:p>
            <a:pPr lvl="1"/>
            <a:r>
              <a:rPr lang="en-GB" b="1">
                <a:ea typeface="+mn-lt"/>
                <a:cs typeface="+mn-lt"/>
              </a:rPr>
              <a:t>Warfarin</a:t>
            </a:r>
            <a:r>
              <a:rPr lang="en-GB">
                <a:ea typeface="+mn-lt"/>
                <a:cs typeface="+mn-lt"/>
              </a:rPr>
              <a:t> – blocks vitamin K-dependent clotting factors</a:t>
            </a:r>
            <a:endParaRPr lang="en-GB"/>
          </a:p>
          <a:p>
            <a:pPr lvl="1"/>
            <a:r>
              <a:rPr lang="en-GB" b="1">
                <a:ea typeface="+mn-lt"/>
                <a:cs typeface="+mn-lt"/>
              </a:rPr>
              <a:t>Heparin</a:t>
            </a:r>
            <a:r>
              <a:rPr lang="en-GB">
                <a:ea typeface="+mn-lt"/>
                <a:cs typeface="+mn-lt"/>
              </a:rPr>
              <a:t> – enhances action of antithrombin (inhibits thrombin)</a:t>
            </a:r>
            <a:endParaRPr lang="en-GB"/>
          </a:p>
          <a:p>
            <a:pPr lvl="1"/>
            <a:r>
              <a:rPr lang="en-GB">
                <a:ea typeface="+mn-lt"/>
                <a:cs typeface="+mn-lt"/>
              </a:rPr>
              <a:t>✅ </a:t>
            </a:r>
            <a:r>
              <a:rPr lang="en-GB" b="1">
                <a:ea typeface="+mn-lt"/>
                <a:cs typeface="+mn-lt"/>
              </a:rPr>
              <a:t>Use:</a:t>
            </a:r>
            <a:endParaRPr lang="en-GB"/>
          </a:p>
          <a:p>
            <a:r>
              <a:rPr lang="en-GB">
                <a:ea typeface="+mn-lt"/>
                <a:cs typeface="+mn-lt"/>
              </a:rPr>
              <a:t>Reduce risk of </a:t>
            </a:r>
            <a:r>
              <a:rPr lang="en-GB" b="1">
                <a:ea typeface="+mn-lt"/>
                <a:cs typeface="+mn-lt"/>
              </a:rPr>
              <a:t>stroke</a:t>
            </a:r>
            <a:r>
              <a:rPr lang="en-GB">
                <a:ea typeface="+mn-lt"/>
                <a:cs typeface="+mn-lt"/>
              </a:rPr>
              <a:t>, </a:t>
            </a:r>
            <a:r>
              <a:rPr lang="en-GB" b="1">
                <a:ea typeface="+mn-lt"/>
                <a:cs typeface="+mn-lt"/>
              </a:rPr>
              <a:t>deep vein thrombosis (DVT)</a:t>
            </a:r>
            <a:r>
              <a:rPr lang="en-GB">
                <a:ea typeface="+mn-lt"/>
                <a:cs typeface="+mn-lt"/>
              </a:rPr>
              <a:t>, </a:t>
            </a:r>
            <a:r>
              <a:rPr lang="en-GB" b="1">
                <a:ea typeface="+mn-lt"/>
                <a:cs typeface="+mn-lt"/>
              </a:rPr>
              <a:t>pulmonary embolism</a:t>
            </a:r>
            <a:r>
              <a:rPr lang="en-GB">
                <a:ea typeface="+mn-lt"/>
                <a:cs typeface="+mn-lt"/>
              </a:rPr>
              <a:t>, and </a:t>
            </a:r>
            <a:r>
              <a:rPr lang="en-GB" b="1">
                <a:ea typeface="+mn-lt"/>
                <a:cs typeface="+mn-lt"/>
              </a:rPr>
              <a:t>heart attack</a:t>
            </a:r>
            <a:endParaRPr lang="en-GB"/>
          </a:p>
          <a:p>
            <a:r>
              <a:rPr lang="en-GB">
                <a:ea typeface="+mn-lt"/>
                <a:cs typeface="+mn-lt"/>
              </a:rPr>
              <a:t>⚠️ </a:t>
            </a:r>
            <a:r>
              <a:rPr lang="en-GB" b="1">
                <a:ea typeface="+mn-lt"/>
                <a:cs typeface="+mn-lt"/>
              </a:rPr>
              <a:t>Risk:</a:t>
            </a:r>
            <a:endParaRPr lang="en-GB"/>
          </a:p>
          <a:p>
            <a:r>
              <a:rPr lang="en-GB">
                <a:ea typeface="+mn-lt"/>
                <a:cs typeface="+mn-lt"/>
              </a:rPr>
              <a:t>Increased risk of </a:t>
            </a:r>
            <a:r>
              <a:rPr lang="en-GB" b="1">
                <a:ea typeface="+mn-lt"/>
                <a:cs typeface="+mn-lt"/>
              </a:rPr>
              <a:t>excessive bleeding</a:t>
            </a:r>
            <a:endParaRPr lang="en-GB"/>
          </a:p>
          <a:p>
            <a:r>
              <a:rPr lang="en-GB">
                <a:ea typeface="+mn-lt"/>
                <a:cs typeface="+mn-lt"/>
              </a:rPr>
              <a:t>Must be carefully </a:t>
            </a:r>
            <a:r>
              <a:rPr lang="en-GB" b="1">
                <a:ea typeface="+mn-lt"/>
                <a:cs typeface="+mn-lt"/>
              </a:rPr>
              <a:t>monitored</a:t>
            </a:r>
            <a:endParaRPr lang="en-GB"/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8839574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Theme">
      <a:majorFont>
        <a:latin typeface="Aptos Display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ptos" panose="020B000402020202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0</Words>
  <Application>Microsoft Office PowerPoint</Application>
  <PresentationFormat>Widescreen</PresentationFormat>
  <Paragraphs>0</Paragraphs>
  <Slides>22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22</vt:i4>
      </vt:variant>
    </vt:vector>
  </HeadingPairs>
  <TitlesOfParts>
    <vt:vector size="23" baseType="lpstr">
      <vt:lpstr>office theme</vt:lpstr>
      <vt:lpstr>Cardio Vascular Diseases</vt:lpstr>
      <vt:lpstr>The Effect of Atherosclerosis on Health</vt:lpstr>
      <vt:lpstr>Complication: Aneurysm</vt:lpstr>
      <vt:lpstr>How Atherosclerosis Raises Blood Pressure</vt:lpstr>
      <vt:lpstr>PowerPoint Presentation</vt:lpstr>
      <vt:lpstr>1. Coronary Heart Disease (CHD)</vt:lpstr>
      <vt:lpstr>Myocardial Infarction (Heart Attack)</vt:lpstr>
      <vt:lpstr>2. Stroke</vt:lpstr>
      <vt:lpstr>Non-Modifiable Risk Factors of Cardiovascular Disease (CVD)</vt:lpstr>
      <vt:lpstr>PowerPoint Presentation</vt:lpstr>
      <vt:lpstr>Modifiable Risk Factors </vt:lpstr>
      <vt:lpstr>PowerPoint Presentation</vt:lpstr>
      <vt:lpstr>Body – Mass Index (BMI)</vt:lpstr>
      <vt:lpstr>Waist – Hip Ratio </vt:lpstr>
      <vt:lpstr>LDL, HDL &amp; Cardiovascular Disease (CVD)</vt:lpstr>
      <vt:lpstr>PowerPoint Presentation</vt:lpstr>
      <vt:lpstr>PowerPoint Presentation</vt:lpstr>
      <vt:lpstr>Antioxidants &amp; Cardiovascular Disease (CVD)</vt:lpstr>
      <vt:lpstr>How Do Free Radicals Harm the Cardiovascular System?</vt:lpstr>
      <vt:lpstr>Controlling Blood Pressure to Reduce CVD Risk</vt:lpstr>
      <vt:lpstr>Statins</vt:lpstr>
      <vt:lpstr>Anticoagulants &amp; Platelet Inhibitory Drugs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164</cp:revision>
  <dcterms:created xsi:type="dcterms:W3CDTF">2025-05-27T14:27:01Z</dcterms:created>
  <dcterms:modified xsi:type="dcterms:W3CDTF">2025-10-27T16:51:17Z</dcterms:modified>
</cp:coreProperties>
</file>